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1" r:id="rId2"/>
    <p:sldId id="263" r:id="rId3"/>
    <p:sldId id="257" r:id="rId4"/>
    <p:sldId id="264" r:id="rId5"/>
    <p:sldId id="258" r:id="rId6"/>
    <p:sldId id="259" r:id="rId7"/>
    <p:sldId id="260" r:id="rId8"/>
    <p:sldId id="262" r:id="rId9"/>
    <p:sldId id="265" r:id="rId10"/>
  </p:sldIdLst>
  <p:sldSz cx="9144000" cy="5143500" type="screen16x9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Средний стиль 2 - акцент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Средний стиль 2 -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610" y="-77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AFE749A-996A-4201-8A82-D09C88E49431}" type="doc">
      <dgm:prSet loTypeId="urn:microsoft.com/office/officeart/2005/8/layout/pyramid1" loCatId="pyramid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0BB18F35-74D7-4E7C-A299-C5BD0B795F01}">
      <dgm:prSet phldrT="[Текст]" custT="1"/>
      <dgm:spPr>
        <a:solidFill>
          <a:schemeClr val="accent1">
            <a:lumMod val="50000"/>
          </a:schemeClr>
        </a:solidFill>
        <a:ln>
          <a:solidFill>
            <a:schemeClr val="tx1"/>
          </a:solidFill>
        </a:ln>
      </dgm:spPr>
      <dgm:t>
        <a:bodyPr/>
        <a:lstStyle/>
        <a:p>
          <a:endParaRPr lang="ru-RU" sz="1800" b="1" dirty="0" smtClean="0">
            <a:latin typeface="Arial" pitchFamily="34" charset="0"/>
            <a:cs typeface="Arial" pitchFamily="34" charset="0"/>
          </a:endParaRPr>
        </a:p>
        <a:p>
          <a:r>
            <a:rPr lang="ru-RU" sz="1900" b="1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628</a:t>
          </a:r>
        </a:p>
        <a:p>
          <a:r>
            <a:rPr lang="ru-RU" sz="1800" b="1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мест</a:t>
          </a:r>
          <a:endParaRPr lang="ru-RU" sz="1800" b="1" dirty="0">
            <a:solidFill>
              <a:schemeClr val="bg1"/>
            </a:solidFill>
            <a:latin typeface="Arial" pitchFamily="34" charset="0"/>
            <a:cs typeface="Arial" pitchFamily="34" charset="0"/>
          </a:endParaRPr>
        </a:p>
      </dgm:t>
    </dgm:pt>
    <dgm:pt modelId="{4366F96B-F765-4C8A-9340-756D727F62CF}" type="parTrans" cxnId="{1F8AB5AB-02DF-4B61-8B2C-9FA19AFB05E8}">
      <dgm:prSet/>
      <dgm:spPr/>
      <dgm:t>
        <a:bodyPr/>
        <a:lstStyle/>
        <a:p>
          <a:endParaRPr lang="ru-RU" sz="1800">
            <a:latin typeface="Arial" pitchFamily="34" charset="0"/>
            <a:cs typeface="Arial" pitchFamily="34" charset="0"/>
          </a:endParaRPr>
        </a:p>
      </dgm:t>
    </dgm:pt>
    <dgm:pt modelId="{529D48ED-4AD0-4D90-A545-862557424BAB}" type="sibTrans" cxnId="{1F8AB5AB-02DF-4B61-8B2C-9FA19AFB05E8}">
      <dgm:prSet/>
      <dgm:spPr/>
      <dgm:t>
        <a:bodyPr/>
        <a:lstStyle/>
        <a:p>
          <a:endParaRPr lang="ru-RU" sz="1800">
            <a:latin typeface="Arial" pitchFamily="34" charset="0"/>
            <a:cs typeface="Arial" pitchFamily="34" charset="0"/>
          </a:endParaRPr>
        </a:p>
      </dgm:t>
    </dgm:pt>
    <dgm:pt modelId="{2E39B8C3-978B-4A1B-BF84-6319CA88F1E5}">
      <dgm:prSet phldrT="[Текст]" custT="1"/>
      <dgm:spPr>
        <a:solidFill>
          <a:schemeClr val="accent3">
            <a:lumMod val="75000"/>
            <a:alpha val="58000"/>
          </a:schemeClr>
        </a:solidFill>
        <a:ln>
          <a:solidFill>
            <a:schemeClr val="tx1"/>
          </a:solidFill>
        </a:ln>
      </dgm:spPr>
      <dgm:t>
        <a:bodyPr/>
        <a:lstStyle/>
        <a:p>
          <a:r>
            <a:rPr lang="ru-RU" sz="2000" b="1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544 </a:t>
          </a:r>
          <a:r>
            <a:rPr lang="ru-RU" sz="1800" b="1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места</a:t>
          </a:r>
          <a:endParaRPr lang="ru-RU" sz="1800" b="1" dirty="0">
            <a:solidFill>
              <a:schemeClr val="bg1"/>
            </a:solidFill>
            <a:latin typeface="Arial" pitchFamily="34" charset="0"/>
            <a:cs typeface="Arial" pitchFamily="34" charset="0"/>
          </a:endParaRPr>
        </a:p>
      </dgm:t>
    </dgm:pt>
    <dgm:pt modelId="{F3AED954-59CC-4C9B-B7F4-6A1A2C35A0EB}" type="parTrans" cxnId="{6D719FAB-23E6-4B0A-86A3-15DD5AC90954}">
      <dgm:prSet/>
      <dgm:spPr/>
      <dgm:t>
        <a:bodyPr/>
        <a:lstStyle/>
        <a:p>
          <a:endParaRPr lang="ru-RU" sz="1800">
            <a:latin typeface="Arial" pitchFamily="34" charset="0"/>
            <a:cs typeface="Arial" pitchFamily="34" charset="0"/>
          </a:endParaRPr>
        </a:p>
      </dgm:t>
    </dgm:pt>
    <dgm:pt modelId="{4A9A24B9-62F8-45E5-B4D4-1906B46438E5}" type="sibTrans" cxnId="{6D719FAB-23E6-4B0A-86A3-15DD5AC90954}">
      <dgm:prSet/>
      <dgm:spPr/>
      <dgm:t>
        <a:bodyPr/>
        <a:lstStyle/>
        <a:p>
          <a:endParaRPr lang="ru-RU" sz="1800">
            <a:latin typeface="Arial" pitchFamily="34" charset="0"/>
            <a:cs typeface="Arial" pitchFamily="34" charset="0"/>
          </a:endParaRPr>
        </a:p>
      </dgm:t>
    </dgm:pt>
    <dgm:pt modelId="{574180B4-AB14-414F-BBDE-9B0D3CFE2A82}">
      <dgm:prSet phldrT="[Текст]" custT="1"/>
      <dgm:spPr>
        <a:solidFill>
          <a:schemeClr val="accent1">
            <a:hueOff val="0"/>
            <a:satOff val="0"/>
            <a:lumOff val="0"/>
          </a:schemeClr>
        </a:solidFill>
        <a:ln>
          <a:solidFill>
            <a:schemeClr val="tx1"/>
          </a:solidFill>
        </a:ln>
      </dgm:spPr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2 377 мест</a:t>
          </a:r>
        </a:p>
        <a:p>
          <a:endParaRPr lang="ru-RU" sz="2000" b="1" dirty="0">
            <a:solidFill>
              <a:schemeClr val="bg1"/>
            </a:solidFill>
            <a:latin typeface="Arial" pitchFamily="34" charset="0"/>
            <a:cs typeface="Arial" pitchFamily="34" charset="0"/>
          </a:endParaRPr>
        </a:p>
      </dgm:t>
    </dgm:pt>
    <dgm:pt modelId="{2E11478F-D7DA-4A74-BA67-C4A86EBD1B9E}" type="parTrans" cxnId="{32FC723A-DF9B-490F-B903-05683D30413D}">
      <dgm:prSet/>
      <dgm:spPr/>
      <dgm:t>
        <a:bodyPr/>
        <a:lstStyle/>
        <a:p>
          <a:endParaRPr lang="ru-RU" sz="1800">
            <a:latin typeface="Arial" pitchFamily="34" charset="0"/>
            <a:cs typeface="Arial" pitchFamily="34" charset="0"/>
          </a:endParaRPr>
        </a:p>
      </dgm:t>
    </dgm:pt>
    <dgm:pt modelId="{05AAB733-73FC-4735-B957-116B4137E09B}" type="sibTrans" cxnId="{32FC723A-DF9B-490F-B903-05683D30413D}">
      <dgm:prSet/>
      <dgm:spPr/>
      <dgm:t>
        <a:bodyPr/>
        <a:lstStyle/>
        <a:p>
          <a:endParaRPr lang="ru-RU" sz="1800">
            <a:latin typeface="Arial" pitchFamily="34" charset="0"/>
            <a:cs typeface="Arial" pitchFamily="34" charset="0"/>
          </a:endParaRPr>
        </a:p>
      </dgm:t>
    </dgm:pt>
    <dgm:pt modelId="{91FE4EC7-CCC7-4193-BD5A-048DE876E381}">
      <dgm:prSet phldrT="[Текст]" custT="1"/>
      <dgm:spPr>
        <a:solidFill>
          <a:schemeClr val="accent4">
            <a:lumMod val="75000"/>
            <a:alpha val="58000"/>
          </a:schemeClr>
        </a:solidFill>
        <a:ln>
          <a:solidFill>
            <a:schemeClr val="tx1"/>
          </a:solidFill>
        </a:ln>
      </dgm:spPr>
      <dgm:t>
        <a:bodyPr/>
        <a:lstStyle/>
        <a:p>
          <a:pPr marL="0" marR="0" indent="0" defTabSz="91440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1835 мест</a:t>
          </a:r>
        </a:p>
      </dgm:t>
    </dgm:pt>
    <dgm:pt modelId="{2041D087-EAB2-4C63-9137-BCE0548289A2}" type="parTrans" cxnId="{98C7303F-E1C1-4DD6-B3CC-B94F6C2D14A3}">
      <dgm:prSet/>
      <dgm:spPr/>
      <dgm:t>
        <a:bodyPr/>
        <a:lstStyle/>
        <a:p>
          <a:endParaRPr lang="ru-RU"/>
        </a:p>
      </dgm:t>
    </dgm:pt>
    <dgm:pt modelId="{62CECE05-5250-4A92-80A8-5EB640061EA8}" type="sibTrans" cxnId="{98C7303F-E1C1-4DD6-B3CC-B94F6C2D14A3}">
      <dgm:prSet/>
      <dgm:spPr/>
      <dgm:t>
        <a:bodyPr/>
        <a:lstStyle/>
        <a:p>
          <a:endParaRPr lang="ru-RU"/>
        </a:p>
      </dgm:t>
    </dgm:pt>
    <dgm:pt modelId="{FE817A2F-632B-472B-9909-0522708ABF9E}" type="pres">
      <dgm:prSet presAssocID="{CAFE749A-996A-4201-8A82-D09C88E49431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D61C7219-FC4B-46AE-9096-CE41B06BF177}" type="pres">
      <dgm:prSet presAssocID="{0BB18F35-74D7-4E7C-A299-C5BD0B795F01}" presName="Name8" presStyleCnt="0"/>
      <dgm:spPr/>
    </dgm:pt>
    <dgm:pt modelId="{6B96AB15-7AC6-4D07-9569-370B42122EBB}" type="pres">
      <dgm:prSet presAssocID="{0BB18F35-74D7-4E7C-A299-C5BD0B795F01}" presName="level" presStyleLbl="node1" presStyleIdx="0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293EB23-ABDD-49AD-A784-58470AB23907}" type="pres">
      <dgm:prSet presAssocID="{0BB18F35-74D7-4E7C-A299-C5BD0B795F01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4594F7ED-D187-493D-B30A-2EF30F961AFA}" type="pres">
      <dgm:prSet presAssocID="{2E39B8C3-978B-4A1B-BF84-6319CA88F1E5}" presName="Name8" presStyleCnt="0"/>
      <dgm:spPr/>
    </dgm:pt>
    <dgm:pt modelId="{76C99237-F844-4CCF-9C3A-FF366C7539EC}" type="pres">
      <dgm:prSet presAssocID="{2E39B8C3-978B-4A1B-BF84-6319CA88F1E5}" presName="level" presStyleLbl="node1" presStyleIdx="1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7507C8F-011F-4BFB-BC3F-4DFD5D99F84F}" type="pres">
      <dgm:prSet presAssocID="{2E39B8C3-978B-4A1B-BF84-6319CA88F1E5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537A454-7C58-424C-81F4-3D8A53632D1E}" type="pres">
      <dgm:prSet presAssocID="{91FE4EC7-CCC7-4193-BD5A-048DE876E381}" presName="Name8" presStyleCnt="0"/>
      <dgm:spPr/>
    </dgm:pt>
    <dgm:pt modelId="{FD3404C6-3F27-4A89-B7AA-185FBB17B067}" type="pres">
      <dgm:prSet presAssocID="{91FE4EC7-CCC7-4193-BD5A-048DE876E381}" presName="level" presStyleLbl="node1" presStyleIdx="2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160CD33F-FEC2-42C6-AC59-00BA29D137BC}" type="pres">
      <dgm:prSet presAssocID="{91FE4EC7-CCC7-4193-BD5A-048DE876E381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AF224AB-A496-4A7B-AB73-EB5DFF321FA8}" type="pres">
      <dgm:prSet presAssocID="{574180B4-AB14-414F-BBDE-9B0D3CFE2A82}" presName="Name8" presStyleCnt="0"/>
      <dgm:spPr/>
    </dgm:pt>
    <dgm:pt modelId="{A942FB2D-B7F6-43AD-96E6-8E3479BA5334}" type="pres">
      <dgm:prSet presAssocID="{574180B4-AB14-414F-BBDE-9B0D3CFE2A82}" presName="level" presStyleLbl="node1" presStyleIdx="3" presStyleCnt="4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D0645E83-A1B2-47E8-9AC4-4AE5CF28ABF5}" type="pres">
      <dgm:prSet presAssocID="{574180B4-AB14-414F-BBDE-9B0D3CFE2A82}" presName="levelTx" presStyleLbl="revTx" presStyleIdx="0" presStyleCnt="0">
        <dgm:presLayoutVars>
          <dgm:chMax val="1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3602C586-6D02-42BD-A45E-BB048F30421A}" type="presOf" srcId="{91FE4EC7-CCC7-4193-BD5A-048DE876E381}" destId="{160CD33F-FEC2-42C6-AC59-00BA29D137BC}" srcOrd="1" destOrd="0" presId="urn:microsoft.com/office/officeart/2005/8/layout/pyramid1"/>
    <dgm:cxn modelId="{020738E9-A069-414D-87A3-DF59C1E8F082}" type="presOf" srcId="{2E39B8C3-978B-4A1B-BF84-6319CA88F1E5}" destId="{97507C8F-011F-4BFB-BC3F-4DFD5D99F84F}" srcOrd="1" destOrd="0" presId="urn:microsoft.com/office/officeart/2005/8/layout/pyramid1"/>
    <dgm:cxn modelId="{32FC723A-DF9B-490F-B903-05683D30413D}" srcId="{CAFE749A-996A-4201-8A82-D09C88E49431}" destId="{574180B4-AB14-414F-BBDE-9B0D3CFE2A82}" srcOrd="3" destOrd="0" parTransId="{2E11478F-D7DA-4A74-BA67-C4A86EBD1B9E}" sibTransId="{05AAB733-73FC-4735-B957-116B4137E09B}"/>
    <dgm:cxn modelId="{98C7303F-E1C1-4DD6-B3CC-B94F6C2D14A3}" srcId="{CAFE749A-996A-4201-8A82-D09C88E49431}" destId="{91FE4EC7-CCC7-4193-BD5A-048DE876E381}" srcOrd="2" destOrd="0" parTransId="{2041D087-EAB2-4C63-9137-BCE0548289A2}" sibTransId="{62CECE05-5250-4A92-80A8-5EB640061EA8}"/>
    <dgm:cxn modelId="{33B72BAD-7A08-498D-9863-34D56FDD26B5}" type="presOf" srcId="{574180B4-AB14-414F-BBDE-9B0D3CFE2A82}" destId="{A942FB2D-B7F6-43AD-96E6-8E3479BA5334}" srcOrd="0" destOrd="0" presId="urn:microsoft.com/office/officeart/2005/8/layout/pyramid1"/>
    <dgm:cxn modelId="{FD6EA687-816B-48B6-9B5F-DD682B1D0882}" type="presOf" srcId="{574180B4-AB14-414F-BBDE-9B0D3CFE2A82}" destId="{D0645E83-A1B2-47E8-9AC4-4AE5CF28ABF5}" srcOrd="1" destOrd="0" presId="urn:microsoft.com/office/officeart/2005/8/layout/pyramid1"/>
    <dgm:cxn modelId="{1F8AB5AB-02DF-4B61-8B2C-9FA19AFB05E8}" srcId="{CAFE749A-996A-4201-8A82-D09C88E49431}" destId="{0BB18F35-74D7-4E7C-A299-C5BD0B795F01}" srcOrd="0" destOrd="0" parTransId="{4366F96B-F765-4C8A-9340-756D727F62CF}" sibTransId="{529D48ED-4AD0-4D90-A545-862557424BAB}"/>
    <dgm:cxn modelId="{63A8A587-0162-46E2-9E61-9BDA76E8E039}" type="presOf" srcId="{2E39B8C3-978B-4A1B-BF84-6319CA88F1E5}" destId="{76C99237-F844-4CCF-9C3A-FF366C7539EC}" srcOrd="0" destOrd="0" presId="urn:microsoft.com/office/officeart/2005/8/layout/pyramid1"/>
    <dgm:cxn modelId="{7266367F-86DC-4AC6-B49A-741CE6F9A873}" type="presOf" srcId="{0BB18F35-74D7-4E7C-A299-C5BD0B795F01}" destId="{D293EB23-ABDD-49AD-A784-58470AB23907}" srcOrd="1" destOrd="0" presId="urn:microsoft.com/office/officeart/2005/8/layout/pyramid1"/>
    <dgm:cxn modelId="{14B99EC5-3746-4675-8C1F-540D950E3CA9}" type="presOf" srcId="{CAFE749A-996A-4201-8A82-D09C88E49431}" destId="{FE817A2F-632B-472B-9909-0522708ABF9E}" srcOrd="0" destOrd="0" presId="urn:microsoft.com/office/officeart/2005/8/layout/pyramid1"/>
    <dgm:cxn modelId="{6D719FAB-23E6-4B0A-86A3-15DD5AC90954}" srcId="{CAFE749A-996A-4201-8A82-D09C88E49431}" destId="{2E39B8C3-978B-4A1B-BF84-6319CA88F1E5}" srcOrd="1" destOrd="0" parTransId="{F3AED954-59CC-4C9B-B7F4-6A1A2C35A0EB}" sibTransId="{4A9A24B9-62F8-45E5-B4D4-1906B46438E5}"/>
    <dgm:cxn modelId="{EDBDAAE4-C8E2-47CF-89D1-CA0B73847C41}" type="presOf" srcId="{0BB18F35-74D7-4E7C-A299-C5BD0B795F01}" destId="{6B96AB15-7AC6-4D07-9569-370B42122EBB}" srcOrd="0" destOrd="0" presId="urn:microsoft.com/office/officeart/2005/8/layout/pyramid1"/>
    <dgm:cxn modelId="{6710933D-55CC-470D-AC96-F88E9F0D0E2D}" type="presOf" srcId="{91FE4EC7-CCC7-4193-BD5A-048DE876E381}" destId="{FD3404C6-3F27-4A89-B7AA-185FBB17B067}" srcOrd="0" destOrd="0" presId="urn:microsoft.com/office/officeart/2005/8/layout/pyramid1"/>
    <dgm:cxn modelId="{5A5A3698-F609-4015-ACF6-C645675DB5AE}" type="presParOf" srcId="{FE817A2F-632B-472B-9909-0522708ABF9E}" destId="{D61C7219-FC4B-46AE-9096-CE41B06BF177}" srcOrd="0" destOrd="0" presId="urn:microsoft.com/office/officeart/2005/8/layout/pyramid1"/>
    <dgm:cxn modelId="{CEF75718-218F-4DF0-AFF9-F48A22F7E173}" type="presParOf" srcId="{D61C7219-FC4B-46AE-9096-CE41B06BF177}" destId="{6B96AB15-7AC6-4D07-9569-370B42122EBB}" srcOrd="0" destOrd="0" presId="urn:microsoft.com/office/officeart/2005/8/layout/pyramid1"/>
    <dgm:cxn modelId="{75D5D40E-FBB6-4A74-B7F5-BD9D168C115C}" type="presParOf" srcId="{D61C7219-FC4B-46AE-9096-CE41B06BF177}" destId="{D293EB23-ABDD-49AD-A784-58470AB23907}" srcOrd="1" destOrd="0" presId="urn:microsoft.com/office/officeart/2005/8/layout/pyramid1"/>
    <dgm:cxn modelId="{E9846DDE-F8C8-4550-BDF5-C1B708235ADD}" type="presParOf" srcId="{FE817A2F-632B-472B-9909-0522708ABF9E}" destId="{4594F7ED-D187-493D-B30A-2EF30F961AFA}" srcOrd="1" destOrd="0" presId="urn:microsoft.com/office/officeart/2005/8/layout/pyramid1"/>
    <dgm:cxn modelId="{4F729168-04D4-4A1C-9DF3-1D0216E0211B}" type="presParOf" srcId="{4594F7ED-D187-493D-B30A-2EF30F961AFA}" destId="{76C99237-F844-4CCF-9C3A-FF366C7539EC}" srcOrd="0" destOrd="0" presId="urn:microsoft.com/office/officeart/2005/8/layout/pyramid1"/>
    <dgm:cxn modelId="{40D4991D-84BA-46CA-92DF-82744A1D8F35}" type="presParOf" srcId="{4594F7ED-D187-493D-B30A-2EF30F961AFA}" destId="{97507C8F-011F-4BFB-BC3F-4DFD5D99F84F}" srcOrd="1" destOrd="0" presId="urn:microsoft.com/office/officeart/2005/8/layout/pyramid1"/>
    <dgm:cxn modelId="{1B8E0630-8BB2-4DD9-A343-C426831FCA26}" type="presParOf" srcId="{FE817A2F-632B-472B-9909-0522708ABF9E}" destId="{F537A454-7C58-424C-81F4-3D8A53632D1E}" srcOrd="2" destOrd="0" presId="urn:microsoft.com/office/officeart/2005/8/layout/pyramid1"/>
    <dgm:cxn modelId="{F75AB917-7DA0-4A4E-9F50-177409ADAB04}" type="presParOf" srcId="{F537A454-7C58-424C-81F4-3D8A53632D1E}" destId="{FD3404C6-3F27-4A89-B7AA-185FBB17B067}" srcOrd="0" destOrd="0" presId="urn:microsoft.com/office/officeart/2005/8/layout/pyramid1"/>
    <dgm:cxn modelId="{29F0FE07-420C-4449-B2C7-FB7BE53655FF}" type="presParOf" srcId="{F537A454-7C58-424C-81F4-3D8A53632D1E}" destId="{160CD33F-FEC2-42C6-AC59-00BA29D137BC}" srcOrd="1" destOrd="0" presId="urn:microsoft.com/office/officeart/2005/8/layout/pyramid1"/>
    <dgm:cxn modelId="{9240B0CB-C538-416D-A624-C52A027D8D65}" type="presParOf" srcId="{FE817A2F-632B-472B-9909-0522708ABF9E}" destId="{DAF224AB-A496-4A7B-AB73-EB5DFF321FA8}" srcOrd="3" destOrd="0" presId="urn:microsoft.com/office/officeart/2005/8/layout/pyramid1"/>
    <dgm:cxn modelId="{0106E7E2-7F75-422C-BA81-A5C696500E69}" type="presParOf" srcId="{DAF224AB-A496-4A7B-AB73-EB5DFF321FA8}" destId="{A942FB2D-B7F6-43AD-96E6-8E3479BA5334}" srcOrd="0" destOrd="0" presId="urn:microsoft.com/office/officeart/2005/8/layout/pyramid1"/>
    <dgm:cxn modelId="{A8139F83-8F7A-452D-B29D-CABD94FB7782}" type="presParOf" srcId="{DAF224AB-A496-4A7B-AB73-EB5DFF321FA8}" destId="{D0645E83-A1B2-47E8-9AC4-4AE5CF28ABF5}" srcOrd="1" destOrd="0" presId="urn:microsoft.com/office/officeart/2005/8/layout/pyramid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AF7B97D-E200-43E5-8029-3043E19FA811}" type="doc">
      <dgm:prSet loTypeId="urn:microsoft.com/office/officeart/2005/8/layout/vList4" loCatId="list" qsTypeId="urn:microsoft.com/office/officeart/2005/8/quickstyle/simple5" qsCatId="simple" csTypeId="urn:microsoft.com/office/officeart/2005/8/colors/colorful1" csCatId="colorful" phldr="1"/>
      <dgm:spPr/>
      <dgm:t>
        <a:bodyPr/>
        <a:lstStyle/>
        <a:p>
          <a:endParaRPr lang="ru-RU"/>
        </a:p>
      </dgm:t>
    </dgm:pt>
    <dgm:pt modelId="{C10AC5C3-EE0A-4A78-818E-4424EE5A71AE}">
      <dgm:prSet phldrT="[Текст]" custT="1"/>
      <dgm:spPr/>
      <dgm:t>
        <a:bodyPr/>
        <a:lstStyle/>
        <a:p>
          <a:r>
            <a:rPr lang="ru-RU" sz="1400" b="1" dirty="0" smtClean="0">
              <a:latin typeface="Arial" pitchFamily="34" charset="0"/>
              <a:cs typeface="Arial" pitchFamily="34" charset="0"/>
            </a:rPr>
            <a:t>строительство: г. Геленджик, г. Горячий Ключ</a:t>
          </a:r>
        </a:p>
        <a:p>
          <a:r>
            <a:rPr lang="ru-RU" sz="1400" b="1" dirty="0" smtClean="0">
              <a:latin typeface="Arial" pitchFamily="34" charset="0"/>
              <a:cs typeface="Arial" pitchFamily="34" charset="0"/>
            </a:rPr>
            <a:t>капитальный ремонт: Апшеронский район, Славянский район</a:t>
          </a:r>
        </a:p>
        <a:p>
          <a:r>
            <a:rPr lang="ru-RU" sz="1400" b="1" dirty="0" smtClean="0">
              <a:latin typeface="Arial" pitchFamily="34" charset="0"/>
              <a:cs typeface="Arial" pitchFamily="34" charset="0"/>
            </a:rPr>
            <a:t>реконструкция: Крыловский район, Славянский район</a:t>
          </a:r>
        </a:p>
        <a:p>
          <a:r>
            <a:rPr lang="ru-RU" sz="1400" b="1" dirty="0" smtClean="0">
              <a:latin typeface="Arial" pitchFamily="34" charset="0"/>
              <a:cs typeface="Arial" pitchFamily="34" charset="0"/>
            </a:rPr>
            <a:t>пристройки: </a:t>
          </a:r>
          <a:r>
            <a:rPr lang="ru-RU" sz="1400" b="1" dirty="0" err="1" smtClean="0">
              <a:latin typeface="Arial" pitchFamily="34" charset="0"/>
              <a:cs typeface="Arial" pitchFamily="34" charset="0"/>
            </a:rPr>
            <a:t>Лабинский</a:t>
          </a:r>
          <a:r>
            <a:rPr lang="ru-RU" sz="1400" b="1" dirty="0" smtClean="0">
              <a:latin typeface="Arial" pitchFamily="34" charset="0"/>
              <a:cs typeface="Arial" pitchFamily="34" charset="0"/>
            </a:rPr>
            <a:t>, Кавказский, Северский, Туапсинский районы </a:t>
          </a:r>
          <a:endParaRPr lang="ru-RU" sz="1400" b="1" dirty="0">
            <a:latin typeface="Arial" pitchFamily="34" charset="0"/>
            <a:cs typeface="Arial" pitchFamily="34" charset="0"/>
          </a:endParaRPr>
        </a:p>
      </dgm:t>
    </dgm:pt>
    <dgm:pt modelId="{44991762-393D-47A1-86EC-5613833D01A4}" type="parTrans" cxnId="{31275A63-E6AF-4BA9-AF6F-53D71B57D0A7}">
      <dgm:prSet/>
      <dgm:spPr/>
      <dgm:t>
        <a:bodyPr/>
        <a:lstStyle/>
        <a:p>
          <a:endParaRPr lang="ru-RU" sz="1400">
            <a:latin typeface="Arial" pitchFamily="34" charset="0"/>
            <a:cs typeface="Arial" pitchFamily="34" charset="0"/>
          </a:endParaRPr>
        </a:p>
      </dgm:t>
    </dgm:pt>
    <dgm:pt modelId="{F1D14262-C0A3-46F1-AF7E-446D5ED482B0}" type="sibTrans" cxnId="{31275A63-E6AF-4BA9-AF6F-53D71B57D0A7}">
      <dgm:prSet/>
      <dgm:spPr/>
      <dgm:t>
        <a:bodyPr/>
        <a:lstStyle/>
        <a:p>
          <a:endParaRPr lang="ru-RU" sz="1400">
            <a:latin typeface="Arial" pitchFamily="34" charset="0"/>
            <a:cs typeface="Arial" pitchFamily="34" charset="0"/>
          </a:endParaRPr>
        </a:p>
      </dgm:t>
    </dgm:pt>
    <dgm:pt modelId="{ADB834F5-597F-4D86-8C60-EE646D809040}">
      <dgm:prSet phldrT="[Текст]" custT="1"/>
      <dgm:spPr/>
      <dgm:t>
        <a:bodyPr/>
        <a:lstStyle/>
        <a:p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приобретение:             г. Геленджик</a:t>
          </a:r>
        </a:p>
        <a:p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пристройки:                  г. Краснодар</a:t>
          </a:r>
        </a:p>
        <a:p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капитальный ремонт: г. Сочи, </a:t>
          </a:r>
          <a:r>
            <a:rPr lang="ru-RU" sz="1400" b="1" dirty="0" err="1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Абинский</a:t>
          </a:r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, Апшеронский, </a:t>
          </a:r>
          <a:r>
            <a:rPr lang="ru-RU" sz="1400" b="1" dirty="0" err="1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Кущевский</a:t>
          </a:r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, </a:t>
          </a:r>
          <a:b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</a:br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                                        </a:t>
          </a:r>
          <a:r>
            <a:rPr lang="ru-RU" sz="1400" b="1" dirty="0" err="1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Новопокровский</a:t>
          </a:r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, Северский районы </a:t>
          </a:r>
        </a:p>
        <a:p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оптимизация:                г. Краснодар,  </a:t>
          </a:r>
          <a:r>
            <a:rPr lang="ru-RU" sz="1400" b="1" dirty="0" err="1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Белореченский</a:t>
          </a:r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, Северский районы </a:t>
          </a:r>
          <a:endParaRPr lang="ru-RU" sz="1400" b="1" dirty="0">
            <a:solidFill>
              <a:srgbClr val="002060"/>
            </a:solidFill>
            <a:latin typeface="Arial" pitchFamily="34" charset="0"/>
            <a:cs typeface="Arial" pitchFamily="34" charset="0"/>
          </a:endParaRPr>
        </a:p>
      </dgm:t>
    </dgm:pt>
    <dgm:pt modelId="{2692D59C-B45E-467A-BED4-30483BAC4A32}" type="parTrans" cxnId="{1A4D8665-D2C9-433D-97E8-24DA72E2AD5F}">
      <dgm:prSet/>
      <dgm:spPr/>
      <dgm:t>
        <a:bodyPr/>
        <a:lstStyle/>
        <a:p>
          <a:endParaRPr lang="ru-RU" sz="1400">
            <a:latin typeface="Arial" pitchFamily="34" charset="0"/>
            <a:cs typeface="Arial" pitchFamily="34" charset="0"/>
          </a:endParaRPr>
        </a:p>
      </dgm:t>
    </dgm:pt>
    <dgm:pt modelId="{9C899A93-03E9-47C5-940B-36562CAF54C1}" type="sibTrans" cxnId="{1A4D8665-D2C9-433D-97E8-24DA72E2AD5F}">
      <dgm:prSet/>
      <dgm:spPr/>
      <dgm:t>
        <a:bodyPr/>
        <a:lstStyle/>
        <a:p>
          <a:endParaRPr lang="ru-RU" sz="1400">
            <a:latin typeface="Arial" pitchFamily="34" charset="0"/>
            <a:cs typeface="Arial" pitchFamily="34" charset="0"/>
          </a:endParaRPr>
        </a:p>
      </dgm:t>
    </dgm:pt>
    <dgm:pt modelId="{DA8D0194-EFEE-446A-A36F-5AC1A7A7E935}">
      <dgm:prSet phldrT="[Текст]" custT="1"/>
      <dgm:spPr/>
      <dgm:t>
        <a:bodyPr/>
        <a:lstStyle/>
        <a:p>
          <a:r>
            <a:rPr lang="ru-RU" sz="1400" b="1" dirty="0" smtClean="0">
              <a:latin typeface="Arial" pitchFamily="34" charset="0"/>
              <a:cs typeface="Arial" pitchFamily="34" charset="0"/>
            </a:rPr>
            <a:t>Негосударственный сектор: г. Армавир, г. Краснодар, Тихорецкий район </a:t>
          </a:r>
          <a:endParaRPr lang="ru-RU" sz="1400" b="1" dirty="0">
            <a:latin typeface="Arial" pitchFamily="34" charset="0"/>
            <a:cs typeface="Arial" pitchFamily="34" charset="0"/>
          </a:endParaRPr>
        </a:p>
      </dgm:t>
    </dgm:pt>
    <dgm:pt modelId="{46EBBAF2-C482-4797-A0D5-B2F6BB2CEAFE}" type="parTrans" cxnId="{DBADC944-423D-4C90-8435-833C906AC2B4}">
      <dgm:prSet/>
      <dgm:spPr/>
      <dgm:t>
        <a:bodyPr/>
        <a:lstStyle/>
        <a:p>
          <a:endParaRPr lang="ru-RU" sz="1400">
            <a:latin typeface="Arial" pitchFamily="34" charset="0"/>
            <a:cs typeface="Arial" pitchFamily="34" charset="0"/>
          </a:endParaRPr>
        </a:p>
      </dgm:t>
    </dgm:pt>
    <dgm:pt modelId="{F2BE7BF0-80B7-480E-BF13-4445F6C527CF}" type="sibTrans" cxnId="{DBADC944-423D-4C90-8435-833C906AC2B4}">
      <dgm:prSet/>
      <dgm:spPr/>
      <dgm:t>
        <a:bodyPr/>
        <a:lstStyle/>
        <a:p>
          <a:endParaRPr lang="ru-RU" sz="1400">
            <a:latin typeface="Arial" pitchFamily="34" charset="0"/>
            <a:cs typeface="Arial" pitchFamily="34" charset="0"/>
          </a:endParaRPr>
        </a:p>
      </dgm:t>
    </dgm:pt>
    <dgm:pt modelId="{02EE8A0F-39BE-49E2-B118-DCA6FB9760AF}">
      <dgm:prSet phldrT="[Текст]" custT="1"/>
      <dgm:spPr/>
      <dgm:t>
        <a:bodyPr/>
        <a:lstStyle/>
        <a:p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Вариативные формы: 1635 мест в группах кратковременного пребывания</a:t>
          </a:r>
        </a:p>
        <a:p>
          <a:r>
            <a:rPr lang="ru-RU" sz="1400" b="1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                                           200 мест в группах семейного воспитания</a:t>
          </a:r>
          <a:endParaRPr lang="ru-RU" sz="1400" b="1" dirty="0">
            <a:solidFill>
              <a:srgbClr val="002060"/>
            </a:solidFill>
            <a:latin typeface="Arial" pitchFamily="34" charset="0"/>
            <a:cs typeface="Arial" pitchFamily="34" charset="0"/>
          </a:endParaRPr>
        </a:p>
      </dgm:t>
    </dgm:pt>
    <dgm:pt modelId="{B1A0840B-158C-4F9A-ACD2-6CB4E4709EE8}" type="parTrans" cxnId="{DB18F430-861B-4EBC-8981-A0D5DA33BC78}">
      <dgm:prSet/>
      <dgm:spPr/>
      <dgm:t>
        <a:bodyPr/>
        <a:lstStyle/>
        <a:p>
          <a:endParaRPr lang="ru-RU" sz="1400">
            <a:latin typeface="Arial" pitchFamily="34" charset="0"/>
            <a:cs typeface="Arial" pitchFamily="34" charset="0"/>
          </a:endParaRPr>
        </a:p>
      </dgm:t>
    </dgm:pt>
    <dgm:pt modelId="{81B36DC9-DB59-4663-96FC-376B5F71C613}" type="sibTrans" cxnId="{DB18F430-861B-4EBC-8981-A0D5DA33BC78}">
      <dgm:prSet/>
      <dgm:spPr/>
      <dgm:t>
        <a:bodyPr/>
        <a:lstStyle/>
        <a:p>
          <a:endParaRPr lang="ru-RU" sz="1400">
            <a:latin typeface="Arial" pitchFamily="34" charset="0"/>
            <a:cs typeface="Arial" pitchFamily="34" charset="0"/>
          </a:endParaRPr>
        </a:p>
      </dgm:t>
    </dgm:pt>
    <dgm:pt modelId="{38E91152-B279-45AC-9CEC-325B3A0B7529}" type="pres">
      <dgm:prSet presAssocID="{AAF7B97D-E200-43E5-8029-3043E19FA811}" presName="linear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46461E82-4372-4795-841D-FB7FF2548795}" type="pres">
      <dgm:prSet presAssocID="{C10AC5C3-EE0A-4A78-818E-4424EE5A71AE}" presName="comp" presStyleCnt="0"/>
      <dgm:spPr/>
    </dgm:pt>
    <dgm:pt modelId="{26EF6E18-5981-4571-836A-9424A61F6400}" type="pres">
      <dgm:prSet presAssocID="{C10AC5C3-EE0A-4A78-818E-4424EE5A71AE}" presName="box" presStyleLbl="node1" presStyleIdx="0" presStyleCnt="4" custLinFactNeighborX="-793" custLinFactNeighborY="1242"/>
      <dgm:spPr/>
      <dgm:t>
        <a:bodyPr/>
        <a:lstStyle/>
        <a:p>
          <a:endParaRPr lang="ru-RU"/>
        </a:p>
      </dgm:t>
    </dgm:pt>
    <dgm:pt modelId="{40AA8175-CFAC-4F80-B333-F6B8E69B007D}" type="pres">
      <dgm:prSet presAssocID="{C10AC5C3-EE0A-4A78-818E-4424EE5A71AE}" presName="img" presStyleLbl="fgImgPlace1" presStyleIdx="0" presStyleCnt="4"/>
      <dgm:spPr/>
    </dgm:pt>
    <dgm:pt modelId="{4E62D397-F69D-4A6C-A10F-CAE92C3DEC3F}" type="pres">
      <dgm:prSet presAssocID="{C10AC5C3-EE0A-4A78-818E-4424EE5A71AE}" presName="text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CFE9140-5D31-4962-BD54-C6F25ADBFC50}" type="pres">
      <dgm:prSet presAssocID="{F1D14262-C0A3-46F1-AF7E-446D5ED482B0}" presName="spacer" presStyleCnt="0"/>
      <dgm:spPr/>
    </dgm:pt>
    <dgm:pt modelId="{685AA43A-311A-43A1-8EFB-9F6F2FEBE9B2}" type="pres">
      <dgm:prSet presAssocID="{ADB834F5-597F-4D86-8C60-EE646D809040}" presName="comp" presStyleCnt="0"/>
      <dgm:spPr/>
    </dgm:pt>
    <dgm:pt modelId="{355192CB-0FFD-44B5-AAFA-9A305023D5FD}" type="pres">
      <dgm:prSet presAssocID="{ADB834F5-597F-4D86-8C60-EE646D809040}" presName="box" presStyleLbl="node1" presStyleIdx="1" presStyleCnt="4" custScaleY="127518"/>
      <dgm:spPr/>
      <dgm:t>
        <a:bodyPr/>
        <a:lstStyle/>
        <a:p>
          <a:endParaRPr lang="ru-RU"/>
        </a:p>
      </dgm:t>
    </dgm:pt>
    <dgm:pt modelId="{2F214248-08D2-4756-87DB-FFF590800478}" type="pres">
      <dgm:prSet presAssocID="{ADB834F5-597F-4D86-8C60-EE646D809040}" presName="img" presStyleLbl="fgImgPlace1" presStyleIdx="1" presStyleCnt="4"/>
      <dgm:spPr/>
    </dgm:pt>
    <dgm:pt modelId="{0C70785B-E635-4AB0-B575-D14F8321F6B1}" type="pres">
      <dgm:prSet presAssocID="{ADB834F5-597F-4D86-8C60-EE646D809040}" presName="text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6483347-A9CD-4FC1-B44A-90A2408675E2}" type="pres">
      <dgm:prSet presAssocID="{9C899A93-03E9-47C5-940B-36562CAF54C1}" presName="spacer" presStyleCnt="0"/>
      <dgm:spPr/>
    </dgm:pt>
    <dgm:pt modelId="{4E11DBA0-D9A9-4C23-ACB3-201A535AB121}" type="pres">
      <dgm:prSet presAssocID="{DA8D0194-EFEE-446A-A36F-5AC1A7A7E935}" presName="comp" presStyleCnt="0"/>
      <dgm:spPr/>
    </dgm:pt>
    <dgm:pt modelId="{30A787C2-82E5-4547-9E72-8BCF062983ED}" type="pres">
      <dgm:prSet presAssocID="{DA8D0194-EFEE-446A-A36F-5AC1A7A7E935}" presName="box" presStyleLbl="node1" presStyleIdx="2" presStyleCnt="4" custScaleY="74706"/>
      <dgm:spPr/>
      <dgm:t>
        <a:bodyPr/>
        <a:lstStyle/>
        <a:p>
          <a:endParaRPr lang="ru-RU"/>
        </a:p>
      </dgm:t>
    </dgm:pt>
    <dgm:pt modelId="{509BC9F7-B77E-4304-AA6C-327D3BEB3512}" type="pres">
      <dgm:prSet presAssocID="{DA8D0194-EFEE-446A-A36F-5AC1A7A7E935}" presName="img" presStyleLbl="fgImgPlace1" presStyleIdx="2" presStyleCnt="4"/>
      <dgm:spPr/>
    </dgm:pt>
    <dgm:pt modelId="{2037AB21-B572-4A1E-8E1E-798391E3ED20}" type="pres">
      <dgm:prSet presAssocID="{DA8D0194-EFEE-446A-A36F-5AC1A7A7E935}" presName="text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E0C56DC-24FD-48A4-989A-2060A64F07D8}" type="pres">
      <dgm:prSet presAssocID="{F2BE7BF0-80B7-480E-BF13-4445F6C527CF}" presName="spacer" presStyleCnt="0"/>
      <dgm:spPr/>
    </dgm:pt>
    <dgm:pt modelId="{07677AA4-CBED-419F-B738-085DF759205B}" type="pres">
      <dgm:prSet presAssocID="{02EE8A0F-39BE-49E2-B118-DCA6FB9760AF}" presName="comp" presStyleCnt="0"/>
      <dgm:spPr/>
    </dgm:pt>
    <dgm:pt modelId="{B77240EC-9756-4328-AC67-6EC22F20D7A1}" type="pres">
      <dgm:prSet presAssocID="{02EE8A0F-39BE-49E2-B118-DCA6FB9760AF}" presName="box" presStyleLbl="node1" presStyleIdx="3" presStyleCnt="4" custLinFactNeighborX="-793" custLinFactNeighborY="1242"/>
      <dgm:spPr/>
      <dgm:t>
        <a:bodyPr/>
        <a:lstStyle/>
        <a:p>
          <a:endParaRPr lang="ru-RU"/>
        </a:p>
      </dgm:t>
    </dgm:pt>
    <dgm:pt modelId="{EFEB8548-F57A-4206-B789-9725E299E2C0}" type="pres">
      <dgm:prSet presAssocID="{02EE8A0F-39BE-49E2-B118-DCA6FB9760AF}" presName="img" presStyleLbl="fgImgPlace1" presStyleIdx="3" presStyleCnt="4"/>
      <dgm:spPr/>
    </dgm:pt>
    <dgm:pt modelId="{56AEC831-517D-440F-95FE-0C00B425AC44}" type="pres">
      <dgm:prSet presAssocID="{02EE8A0F-39BE-49E2-B118-DCA6FB9760AF}" presName="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AAD01DF3-8CF9-45E8-9446-6E2DE32CE560}" type="presOf" srcId="{AAF7B97D-E200-43E5-8029-3043E19FA811}" destId="{38E91152-B279-45AC-9CEC-325B3A0B7529}" srcOrd="0" destOrd="0" presId="urn:microsoft.com/office/officeart/2005/8/layout/vList4"/>
    <dgm:cxn modelId="{2E9FF15B-7358-40AE-A8C5-02AB26FC90D3}" type="presOf" srcId="{DA8D0194-EFEE-446A-A36F-5AC1A7A7E935}" destId="{30A787C2-82E5-4547-9E72-8BCF062983ED}" srcOrd="0" destOrd="0" presId="urn:microsoft.com/office/officeart/2005/8/layout/vList4"/>
    <dgm:cxn modelId="{DB18F430-861B-4EBC-8981-A0D5DA33BC78}" srcId="{AAF7B97D-E200-43E5-8029-3043E19FA811}" destId="{02EE8A0F-39BE-49E2-B118-DCA6FB9760AF}" srcOrd="3" destOrd="0" parTransId="{B1A0840B-158C-4F9A-ACD2-6CB4E4709EE8}" sibTransId="{81B36DC9-DB59-4663-96FC-376B5F71C613}"/>
    <dgm:cxn modelId="{A7224291-E845-491E-9257-ECA5FB6BC669}" type="presOf" srcId="{ADB834F5-597F-4D86-8C60-EE646D809040}" destId="{355192CB-0FFD-44B5-AAFA-9A305023D5FD}" srcOrd="0" destOrd="0" presId="urn:microsoft.com/office/officeart/2005/8/layout/vList4"/>
    <dgm:cxn modelId="{1A4D8665-D2C9-433D-97E8-24DA72E2AD5F}" srcId="{AAF7B97D-E200-43E5-8029-3043E19FA811}" destId="{ADB834F5-597F-4D86-8C60-EE646D809040}" srcOrd="1" destOrd="0" parTransId="{2692D59C-B45E-467A-BED4-30483BAC4A32}" sibTransId="{9C899A93-03E9-47C5-940B-36562CAF54C1}"/>
    <dgm:cxn modelId="{12DC3A59-9870-4048-A05E-345FAC801DB4}" type="presOf" srcId="{02EE8A0F-39BE-49E2-B118-DCA6FB9760AF}" destId="{56AEC831-517D-440F-95FE-0C00B425AC44}" srcOrd="1" destOrd="0" presId="urn:microsoft.com/office/officeart/2005/8/layout/vList4"/>
    <dgm:cxn modelId="{E1A0A5DD-F2F5-43D4-9CA6-604AF013DC01}" type="presOf" srcId="{ADB834F5-597F-4D86-8C60-EE646D809040}" destId="{0C70785B-E635-4AB0-B575-D14F8321F6B1}" srcOrd="1" destOrd="0" presId="urn:microsoft.com/office/officeart/2005/8/layout/vList4"/>
    <dgm:cxn modelId="{08A798F1-C75C-48BF-8E1B-CD05836DE1C4}" type="presOf" srcId="{02EE8A0F-39BE-49E2-B118-DCA6FB9760AF}" destId="{B77240EC-9756-4328-AC67-6EC22F20D7A1}" srcOrd="0" destOrd="0" presId="urn:microsoft.com/office/officeart/2005/8/layout/vList4"/>
    <dgm:cxn modelId="{DBADC944-423D-4C90-8435-833C906AC2B4}" srcId="{AAF7B97D-E200-43E5-8029-3043E19FA811}" destId="{DA8D0194-EFEE-446A-A36F-5AC1A7A7E935}" srcOrd="2" destOrd="0" parTransId="{46EBBAF2-C482-4797-A0D5-B2F6BB2CEAFE}" sibTransId="{F2BE7BF0-80B7-480E-BF13-4445F6C527CF}"/>
    <dgm:cxn modelId="{31275A63-E6AF-4BA9-AF6F-53D71B57D0A7}" srcId="{AAF7B97D-E200-43E5-8029-3043E19FA811}" destId="{C10AC5C3-EE0A-4A78-818E-4424EE5A71AE}" srcOrd="0" destOrd="0" parTransId="{44991762-393D-47A1-86EC-5613833D01A4}" sibTransId="{F1D14262-C0A3-46F1-AF7E-446D5ED482B0}"/>
    <dgm:cxn modelId="{414D5315-54C8-4829-8951-736F79AE7F5F}" type="presOf" srcId="{C10AC5C3-EE0A-4A78-818E-4424EE5A71AE}" destId="{4E62D397-F69D-4A6C-A10F-CAE92C3DEC3F}" srcOrd="1" destOrd="0" presId="urn:microsoft.com/office/officeart/2005/8/layout/vList4"/>
    <dgm:cxn modelId="{0C05F7DC-2404-4317-8F87-9EE1375F8856}" type="presOf" srcId="{DA8D0194-EFEE-446A-A36F-5AC1A7A7E935}" destId="{2037AB21-B572-4A1E-8E1E-798391E3ED20}" srcOrd="1" destOrd="0" presId="urn:microsoft.com/office/officeart/2005/8/layout/vList4"/>
    <dgm:cxn modelId="{3DC391D0-1E4C-48F4-8702-3B4479298827}" type="presOf" srcId="{C10AC5C3-EE0A-4A78-818E-4424EE5A71AE}" destId="{26EF6E18-5981-4571-836A-9424A61F6400}" srcOrd="0" destOrd="0" presId="urn:microsoft.com/office/officeart/2005/8/layout/vList4"/>
    <dgm:cxn modelId="{EFA18897-1A66-47FA-B70A-199232266856}" type="presParOf" srcId="{38E91152-B279-45AC-9CEC-325B3A0B7529}" destId="{46461E82-4372-4795-841D-FB7FF2548795}" srcOrd="0" destOrd="0" presId="urn:microsoft.com/office/officeart/2005/8/layout/vList4"/>
    <dgm:cxn modelId="{0D1A0866-B4AC-4305-BD66-28947E7A9383}" type="presParOf" srcId="{46461E82-4372-4795-841D-FB7FF2548795}" destId="{26EF6E18-5981-4571-836A-9424A61F6400}" srcOrd="0" destOrd="0" presId="urn:microsoft.com/office/officeart/2005/8/layout/vList4"/>
    <dgm:cxn modelId="{B22B03C3-48A7-4C23-8C60-780FE008A57B}" type="presParOf" srcId="{46461E82-4372-4795-841D-FB7FF2548795}" destId="{40AA8175-CFAC-4F80-B333-F6B8E69B007D}" srcOrd="1" destOrd="0" presId="urn:microsoft.com/office/officeart/2005/8/layout/vList4"/>
    <dgm:cxn modelId="{1DDD993D-36A4-48D7-B758-CA3AA089E9A9}" type="presParOf" srcId="{46461E82-4372-4795-841D-FB7FF2548795}" destId="{4E62D397-F69D-4A6C-A10F-CAE92C3DEC3F}" srcOrd="2" destOrd="0" presId="urn:microsoft.com/office/officeart/2005/8/layout/vList4"/>
    <dgm:cxn modelId="{DCC22D1E-6872-4731-8B0B-B7297B3237C2}" type="presParOf" srcId="{38E91152-B279-45AC-9CEC-325B3A0B7529}" destId="{FCFE9140-5D31-4962-BD54-C6F25ADBFC50}" srcOrd="1" destOrd="0" presId="urn:microsoft.com/office/officeart/2005/8/layout/vList4"/>
    <dgm:cxn modelId="{C6ADAC5A-9BF2-46DC-ADB9-6D04E47ACAAA}" type="presParOf" srcId="{38E91152-B279-45AC-9CEC-325B3A0B7529}" destId="{685AA43A-311A-43A1-8EFB-9F6F2FEBE9B2}" srcOrd="2" destOrd="0" presId="urn:microsoft.com/office/officeart/2005/8/layout/vList4"/>
    <dgm:cxn modelId="{35481CA1-06A7-41C2-A9FA-230619AE36EC}" type="presParOf" srcId="{685AA43A-311A-43A1-8EFB-9F6F2FEBE9B2}" destId="{355192CB-0FFD-44B5-AAFA-9A305023D5FD}" srcOrd="0" destOrd="0" presId="urn:microsoft.com/office/officeart/2005/8/layout/vList4"/>
    <dgm:cxn modelId="{4BAFCB58-4B04-4A0B-BED2-EBE4A7734411}" type="presParOf" srcId="{685AA43A-311A-43A1-8EFB-9F6F2FEBE9B2}" destId="{2F214248-08D2-4756-87DB-FFF590800478}" srcOrd="1" destOrd="0" presId="urn:microsoft.com/office/officeart/2005/8/layout/vList4"/>
    <dgm:cxn modelId="{7DE53265-7E9C-4034-8208-94DE049A28BC}" type="presParOf" srcId="{685AA43A-311A-43A1-8EFB-9F6F2FEBE9B2}" destId="{0C70785B-E635-4AB0-B575-D14F8321F6B1}" srcOrd="2" destOrd="0" presId="urn:microsoft.com/office/officeart/2005/8/layout/vList4"/>
    <dgm:cxn modelId="{DE032BCE-1233-48DF-B79E-9A4BF7D47080}" type="presParOf" srcId="{38E91152-B279-45AC-9CEC-325B3A0B7529}" destId="{96483347-A9CD-4FC1-B44A-90A2408675E2}" srcOrd="3" destOrd="0" presId="urn:microsoft.com/office/officeart/2005/8/layout/vList4"/>
    <dgm:cxn modelId="{DAC17EC2-B320-4432-9B71-D4FE6BF6308A}" type="presParOf" srcId="{38E91152-B279-45AC-9CEC-325B3A0B7529}" destId="{4E11DBA0-D9A9-4C23-ACB3-201A535AB121}" srcOrd="4" destOrd="0" presId="urn:microsoft.com/office/officeart/2005/8/layout/vList4"/>
    <dgm:cxn modelId="{E51D144A-6089-48C6-A35A-8D25B9533717}" type="presParOf" srcId="{4E11DBA0-D9A9-4C23-ACB3-201A535AB121}" destId="{30A787C2-82E5-4547-9E72-8BCF062983ED}" srcOrd="0" destOrd="0" presId="urn:microsoft.com/office/officeart/2005/8/layout/vList4"/>
    <dgm:cxn modelId="{5DC7E66D-01E5-4356-8710-A5965D758129}" type="presParOf" srcId="{4E11DBA0-D9A9-4C23-ACB3-201A535AB121}" destId="{509BC9F7-B77E-4304-AA6C-327D3BEB3512}" srcOrd="1" destOrd="0" presId="urn:microsoft.com/office/officeart/2005/8/layout/vList4"/>
    <dgm:cxn modelId="{B0D45C87-261B-475E-A470-4D3B91D9B3B9}" type="presParOf" srcId="{4E11DBA0-D9A9-4C23-ACB3-201A535AB121}" destId="{2037AB21-B572-4A1E-8E1E-798391E3ED20}" srcOrd="2" destOrd="0" presId="urn:microsoft.com/office/officeart/2005/8/layout/vList4"/>
    <dgm:cxn modelId="{4C77F0F2-31E3-4967-B6A7-AE63866B2C34}" type="presParOf" srcId="{38E91152-B279-45AC-9CEC-325B3A0B7529}" destId="{0E0C56DC-24FD-48A4-989A-2060A64F07D8}" srcOrd="5" destOrd="0" presId="urn:microsoft.com/office/officeart/2005/8/layout/vList4"/>
    <dgm:cxn modelId="{9743A13E-7ED3-4BC0-A29B-8ED1318F5ED6}" type="presParOf" srcId="{38E91152-B279-45AC-9CEC-325B3A0B7529}" destId="{07677AA4-CBED-419F-B738-085DF759205B}" srcOrd="6" destOrd="0" presId="urn:microsoft.com/office/officeart/2005/8/layout/vList4"/>
    <dgm:cxn modelId="{10E64171-3584-461F-8D93-57C0CF41D816}" type="presParOf" srcId="{07677AA4-CBED-419F-B738-085DF759205B}" destId="{B77240EC-9756-4328-AC67-6EC22F20D7A1}" srcOrd="0" destOrd="0" presId="urn:microsoft.com/office/officeart/2005/8/layout/vList4"/>
    <dgm:cxn modelId="{21D93588-BAF9-46F2-9F86-98A19B954B7F}" type="presParOf" srcId="{07677AA4-CBED-419F-B738-085DF759205B}" destId="{EFEB8548-F57A-4206-B789-9725E299E2C0}" srcOrd="1" destOrd="0" presId="urn:microsoft.com/office/officeart/2005/8/layout/vList4"/>
    <dgm:cxn modelId="{1AC06043-416A-440F-8744-489F65B1BB9D}" type="presParOf" srcId="{07677AA4-CBED-419F-B738-085DF759205B}" destId="{56AEC831-517D-440F-95FE-0C00B425AC44}" srcOrd="2" destOrd="0" presId="urn:microsoft.com/office/officeart/2005/8/layout/vList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B96AB15-7AC6-4D07-9569-370B42122EBB}">
      <dsp:nvSpPr>
        <dsp:cNvPr id="0" name=""/>
        <dsp:cNvSpPr/>
      </dsp:nvSpPr>
      <dsp:spPr>
        <a:xfrm>
          <a:off x="2312253" y="0"/>
          <a:ext cx="1541502" cy="1026114"/>
        </a:xfrm>
        <a:prstGeom prst="trapezoid">
          <a:avLst>
            <a:gd name="adj" fmla="val 75114"/>
          </a:avLst>
        </a:prstGeom>
        <a:solidFill>
          <a:schemeClr val="accent1">
            <a:lumMod val="5000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800" b="1" kern="1200" dirty="0" smtClean="0">
            <a:latin typeface="Arial" pitchFamily="34" charset="0"/>
            <a:cs typeface="Arial" pitchFamily="34" charset="0"/>
          </a:endParaRP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900" b="1" kern="1200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628</a:t>
          </a:r>
        </a:p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b="1" kern="1200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мест</a:t>
          </a:r>
          <a:endParaRPr lang="ru-RU" sz="1800" b="1" kern="1200" dirty="0">
            <a:solidFill>
              <a:schemeClr val="bg1"/>
            </a:solidFill>
            <a:latin typeface="Arial" pitchFamily="34" charset="0"/>
            <a:cs typeface="Arial" pitchFamily="34" charset="0"/>
          </a:endParaRPr>
        </a:p>
      </dsp:txBody>
      <dsp:txXfrm>
        <a:off x="2312253" y="0"/>
        <a:ext cx="1541502" cy="1026114"/>
      </dsp:txXfrm>
    </dsp:sp>
    <dsp:sp modelId="{76C99237-F844-4CCF-9C3A-FF366C7539EC}">
      <dsp:nvSpPr>
        <dsp:cNvPr id="0" name=""/>
        <dsp:cNvSpPr/>
      </dsp:nvSpPr>
      <dsp:spPr>
        <a:xfrm>
          <a:off x="1541502" y="1026114"/>
          <a:ext cx="3083004" cy="1026114"/>
        </a:xfrm>
        <a:prstGeom prst="trapezoid">
          <a:avLst>
            <a:gd name="adj" fmla="val 75114"/>
          </a:avLst>
        </a:prstGeom>
        <a:solidFill>
          <a:schemeClr val="accent3">
            <a:lumMod val="75000"/>
            <a:alpha val="5800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b="1" kern="1200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544 </a:t>
          </a:r>
          <a:r>
            <a:rPr lang="ru-RU" sz="1800" b="1" kern="1200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места</a:t>
          </a:r>
          <a:endParaRPr lang="ru-RU" sz="1800" b="1" kern="1200" dirty="0">
            <a:solidFill>
              <a:schemeClr val="bg1"/>
            </a:solidFill>
            <a:latin typeface="Arial" pitchFamily="34" charset="0"/>
            <a:cs typeface="Arial" pitchFamily="34" charset="0"/>
          </a:endParaRPr>
        </a:p>
      </dsp:txBody>
      <dsp:txXfrm>
        <a:off x="2081028" y="1026114"/>
        <a:ext cx="2003952" cy="1026114"/>
      </dsp:txXfrm>
    </dsp:sp>
    <dsp:sp modelId="{FD3404C6-3F27-4A89-B7AA-185FBB17B067}">
      <dsp:nvSpPr>
        <dsp:cNvPr id="0" name=""/>
        <dsp:cNvSpPr/>
      </dsp:nvSpPr>
      <dsp:spPr>
        <a:xfrm>
          <a:off x="770751" y="2052228"/>
          <a:ext cx="4624506" cy="1026114"/>
        </a:xfrm>
        <a:prstGeom prst="trapezoid">
          <a:avLst>
            <a:gd name="adj" fmla="val 75114"/>
          </a:avLst>
        </a:prstGeom>
        <a:solidFill>
          <a:schemeClr val="accent4">
            <a:lumMod val="75000"/>
            <a:alpha val="5800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marL="0" marR="0" lvl="0" indent="0" algn="ctr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kern="1200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1835 мест</a:t>
          </a:r>
        </a:p>
      </dsp:txBody>
      <dsp:txXfrm>
        <a:off x="1580039" y="2052228"/>
        <a:ext cx="3005929" cy="1026114"/>
      </dsp:txXfrm>
    </dsp:sp>
    <dsp:sp modelId="{A942FB2D-B7F6-43AD-96E6-8E3479BA5334}">
      <dsp:nvSpPr>
        <dsp:cNvPr id="0" name=""/>
        <dsp:cNvSpPr/>
      </dsp:nvSpPr>
      <dsp:spPr>
        <a:xfrm>
          <a:off x="0" y="3078342"/>
          <a:ext cx="6166008" cy="1026114"/>
        </a:xfrm>
        <a:prstGeom prst="trapezoid">
          <a:avLst>
            <a:gd name="adj" fmla="val 75114"/>
          </a:avLst>
        </a:prstGeom>
        <a:solidFill>
          <a:schemeClr val="accent1">
            <a:hueOff val="0"/>
            <a:satOff val="0"/>
            <a:lumOff val="0"/>
          </a:schemeClr>
        </a:solidFill>
        <a:ln w="25400" cap="flat" cmpd="sng" algn="ctr">
          <a:solidFill>
            <a:schemeClr val="tx1"/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5400" tIns="25400" rIns="25400" bIns="25400" numCol="1" spcCol="1270" anchor="ctr" anchorCtr="0">
          <a:noAutofit/>
        </a:bodyPr>
        <a:lstStyle/>
        <a:p>
          <a:pPr marL="0" marR="0" lvl="0" indent="0" algn="ctr" defTabSz="914400" eaLnBrk="1" fontAlgn="auto" latinLnBrk="0" hangingPunct="1">
            <a:lnSpc>
              <a:spcPct val="100000"/>
            </a:lnSpc>
            <a:spcBef>
              <a:spcPct val="0"/>
            </a:spcBef>
            <a:spcAft>
              <a:spcPts val="0"/>
            </a:spcAft>
            <a:buClrTx/>
            <a:buSzTx/>
            <a:buFontTx/>
            <a:buNone/>
            <a:tabLst/>
            <a:defRPr/>
          </a:pPr>
          <a:r>
            <a:rPr lang="ru-RU" sz="2000" b="1" kern="1200" dirty="0" smtClean="0">
              <a:solidFill>
                <a:schemeClr val="bg1"/>
              </a:solidFill>
              <a:latin typeface="Arial" pitchFamily="34" charset="0"/>
              <a:cs typeface="Arial" pitchFamily="34" charset="0"/>
            </a:rPr>
            <a:t>2 377 мест</a:t>
          </a:r>
        </a:p>
        <a:p>
          <a:pPr lvl="0" algn="ctr">
            <a:spcBef>
              <a:spcPct val="0"/>
            </a:spcBef>
          </a:pPr>
          <a:endParaRPr lang="ru-RU" sz="2000" b="1" kern="1200" dirty="0">
            <a:solidFill>
              <a:schemeClr val="bg1"/>
            </a:solidFill>
            <a:latin typeface="Arial" pitchFamily="34" charset="0"/>
            <a:cs typeface="Arial" pitchFamily="34" charset="0"/>
          </a:endParaRPr>
        </a:p>
      </dsp:txBody>
      <dsp:txXfrm>
        <a:off x="1079051" y="3078342"/>
        <a:ext cx="4007905" cy="1026114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6EF6E18-5981-4571-836A-9424A61F6400}">
      <dsp:nvSpPr>
        <dsp:cNvPr id="0" name=""/>
        <dsp:cNvSpPr/>
      </dsp:nvSpPr>
      <dsp:spPr>
        <a:xfrm>
          <a:off x="0" y="12705"/>
          <a:ext cx="8568952" cy="1022955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latin typeface="Arial" pitchFamily="34" charset="0"/>
              <a:cs typeface="Arial" pitchFamily="34" charset="0"/>
            </a:rPr>
            <a:t>строительство: г. Геленджик, г. Горячий Ключ</a:t>
          </a:r>
        </a:p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latin typeface="Arial" pitchFamily="34" charset="0"/>
              <a:cs typeface="Arial" pitchFamily="34" charset="0"/>
            </a:rPr>
            <a:t>капитальный ремонт: Апшеронский район, Славянский район</a:t>
          </a:r>
        </a:p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latin typeface="Arial" pitchFamily="34" charset="0"/>
              <a:cs typeface="Arial" pitchFamily="34" charset="0"/>
            </a:rPr>
            <a:t>реконструкция: Крыловский район, Славянский район</a:t>
          </a:r>
        </a:p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latin typeface="Arial" pitchFamily="34" charset="0"/>
              <a:cs typeface="Arial" pitchFamily="34" charset="0"/>
            </a:rPr>
            <a:t>пристройки: </a:t>
          </a:r>
          <a:r>
            <a:rPr lang="ru-RU" sz="1400" b="1" kern="1200" dirty="0" err="1" smtClean="0">
              <a:latin typeface="Arial" pitchFamily="34" charset="0"/>
              <a:cs typeface="Arial" pitchFamily="34" charset="0"/>
            </a:rPr>
            <a:t>Лабинский</a:t>
          </a:r>
          <a:r>
            <a:rPr lang="ru-RU" sz="1400" b="1" kern="1200" dirty="0" smtClean="0">
              <a:latin typeface="Arial" pitchFamily="34" charset="0"/>
              <a:cs typeface="Arial" pitchFamily="34" charset="0"/>
            </a:rPr>
            <a:t>, Кавказский, Северский, Туапсинский районы </a:t>
          </a:r>
          <a:endParaRPr lang="ru-RU" sz="1400" b="1" kern="1200" dirty="0">
            <a:latin typeface="Arial" pitchFamily="34" charset="0"/>
            <a:cs typeface="Arial" pitchFamily="34" charset="0"/>
          </a:endParaRPr>
        </a:p>
      </dsp:txBody>
      <dsp:txXfrm>
        <a:off x="1816085" y="12705"/>
        <a:ext cx="6752866" cy="1022955"/>
      </dsp:txXfrm>
    </dsp:sp>
    <dsp:sp modelId="{40AA8175-CFAC-4F80-B333-F6B8E69B007D}">
      <dsp:nvSpPr>
        <dsp:cNvPr id="0" name=""/>
        <dsp:cNvSpPr/>
      </dsp:nvSpPr>
      <dsp:spPr>
        <a:xfrm>
          <a:off x="102295" y="102295"/>
          <a:ext cx="1713790" cy="818364"/>
        </a:xfrm>
        <a:prstGeom prst="roundRect">
          <a:avLst>
            <a:gd name="adj" fmla="val 10000"/>
          </a:avLst>
        </a:prstGeom>
        <a:solidFill>
          <a:schemeClr val="accent2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1">
          <a:scrgbClr r="0" g="0" b="0"/>
        </a:fillRef>
        <a:effectRef idx="3">
          <a:scrgbClr r="0" g="0" b="0"/>
        </a:effectRef>
        <a:fontRef idx="minor"/>
      </dsp:style>
    </dsp:sp>
    <dsp:sp modelId="{355192CB-0FFD-44B5-AAFA-9A305023D5FD}">
      <dsp:nvSpPr>
        <dsp:cNvPr id="0" name=""/>
        <dsp:cNvSpPr/>
      </dsp:nvSpPr>
      <dsp:spPr>
        <a:xfrm>
          <a:off x="0" y="1125251"/>
          <a:ext cx="8568952" cy="130445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приобретение:             г. Геленджик</a:t>
          </a:r>
        </a:p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пристройки:                  г. Краснодар</a:t>
          </a:r>
        </a:p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капитальный ремонт: г. Сочи, </a:t>
          </a:r>
          <a:r>
            <a:rPr lang="ru-RU" sz="1400" b="1" kern="1200" dirty="0" err="1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Абинский</a:t>
          </a: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, Апшеронский, </a:t>
          </a:r>
          <a:r>
            <a:rPr lang="ru-RU" sz="1400" b="1" kern="1200" dirty="0" err="1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Кущевский</a:t>
          </a: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, </a:t>
          </a:r>
          <a:b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</a:b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                                        </a:t>
          </a:r>
          <a:r>
            <a:rPr lang="ru-RU" sz="1400" b="1" kern="1200" dirty="0" err="1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Новопокровский</a:t>
          </a: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, Северский районы </a:t>
          </a:r>
        </a:p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оптимизация:                г. Краснодар,  </a:t>
          </a:r>
          <a:r>
            <a:rPr lang="ru-RU" sz="1400" b="1" kern="1200" dirty="0" err="1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Белореченский</a:t>
          </a: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, Северский районы </a:t>
          </a:r>
          <a:endParaRPr lang="ru-RU" sz="1400" b="1" kern="1200" dirty="0">
            <a:solidFill>
              <a:srgbClr val="002060"/>
            </a:solidFill>
            <a:latin typeface="Arial" pitchFamily="34" charset="0"/>
            <a:cs typeface="Arial" pitchFamily="34" charset="0"/>
          </a:endParaRPr>
        </a:p>
      </dsp:txBody>
      <dsp:txXfrm>
        <a:off x="1816085" y="1125251"/>
        <a:ext cx="6752866" cy="1304452"/>
      </dsp:txXfrm>
    </dsp:sp>
    <dsp:sp modelId="{2F214248-08D2-4756-87DB-FFF590800478}">
      <dsp:nvSpPr>
        <dsp:cNvPr id="0" name=""/>
        <dsp:cNvSpPr/>
      </dsp:nvSpPr>
      <dsp:spPr>
        <a:xfrm>
          <a:off x="102295" y="1368295"/>
          <a:ext cx="1713790" cy="818364"/>
        </a:xfrm>
        <a:prstGeom prst="roundRect">
          <a:avLst>
            <a:gd name="adj" fmla="val 10000"/>
          </a:avLst>
        </a:prstGeom>
        <a:solidFill>
          <a:schemeClr val="accent3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1">
          <a:scrgbClr r="0" g="0" b="0"/>
        </a:fillRef>
        <a:effectRef idx="3">
          <a:scrgbClr r="0" g="0" b="0"/>
        </a:effectRef>
        <a:fontRef idx="minor"/>
      </dsp:style>
    </dsp:sp>
    <dsp:sp modelId="{30A787C2-82E5-4547-9E72-8BCF062983ED}">
      <dsp:nvSpPr>
        <dsp:cNvPr id="0" name=""/>
        <dsp:cNvSpPr/>
      </dsp:nvSpPr>
      <dsp:spPr>
        <a:xfrm>
          <a:off x="0" y="2559077"/>
          <a:ext cx="8568952" cy="764209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4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latin typeface="Arial" pitchFamily="34" charset="0"/>
              <a:cs typeface="Arial" pitchFamily="34" charset="0"/>
            </a:rPr>
            <a:t>Негосударственный сектор: г. Армавир, г. Краснодар, Тихорецкий район </a:t>
          </a:r>
          <a:endParaRPr lang="ru-RU" sz="1400" b="1" kern="1200" dirty="0">
            <a:latin typeface="Arial" pitchFamily="34" charset="0"/>
            <a:cs typeface="Arial" pitchFamily="34" charset="0"/>
          </a:endParaRPr>
        </a:p>
      </dsp:txBody>
      <dsp:txXfrm>
        <a:off x="1816085" y="2559077"/>
        <a:ext cx="6752866" cy="764209"/>
      </dsp:txXfrm>
    </dsp:sp>
    <dsp:sp modelId="{509BC9F7-B77E-4304-AA6C-327D3BEB3512}">
      <dsp:nvSpPr>
        <dsp:cNvPr id="0" name=""/>
        <dsp:cNvSpPr/>
      </dsp:nvSpPr>
      <dsp:spPr>
        <a:xfrm>
          <a:off x="102295" y="2532000"/>
          <a:ext cx="1713790" cy="818364"/>
        </a:xfrm>
        <a:prstGeom prst="roundRect">
          <a:avLst>
            <a:gd name="adj" fmla="val 10000"/>
          </a:avLst>
        </a:prstGeom>
        <a:solidFill>
          <a:schemeClr val="accent4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1">
          <a:scrgbClr r="0" g="0" b="0"/>
        </a:fillRef>
        <a:effectRef idx="3">
          <a:scrgbClr r="0" g="0" b="0"/>
        </a:effectRef>
        <a:fontRef idx="minor"/>
      </dsp:style>
    </dsp:sp>
    <dsp:sp modelId="{B77240EC-9756-4328-AC67-6EC22F20D7A1}">
      <dsp:nvSpPr>
        <dsp:cNvPr id="0" name=""/>
        <dsp:cNvSpPr/>
      </dsp:nvSpPr>
      <dsp:spPr>
        <a:xfrm>
          <a:off x="0" y="3453569"/>
          <a:ext cx="8568952" cy="1022955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ctr" anchorCtr="0">
          <a:noAutofit/>
        </a:bodyPr>
        <a:lstStyle/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Вариативные формы: 1635 мест в группах кратковременного пребывания</a:t>
          </a:r>
        </a:p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1" kern="1200" dirty="0" smtClean="0">
              <a:solidFill>
                <a:srgbClr val="002060"/>
              </a:solidFill>
              <a:latin typeface="Arial" pitchFamily="34" charset="0"/>
              <a:cs typeface="Arial" pitchFamily="34" charset="0"/>
            </a:rPr>
            <a:t>                                           200 мест в группах семейного воспитания</a:t>
          </a:r>
          <a:endParaRPr lang="ru-RU" sz="1400" b="1" kern="1200" dirty="0">
            <a:solidFill>
              <a:srgbClr val="002060"/>
            </a:solidFill>
            <a:latin typeface="Arial" pitchFamily="34" charset="0"/>
            <a:cs typeface="Arial" pitchFamily="34" charset="0"/>
          </a:endParaRPr>
        </a:p>
      </dsp:txBody>
      <dsp:txXfrm>
        <a:off x="1816085" y="3453569"/>
        <a:ext cx="6752866" cy="1022955"/>
      </dsp:txXfrm>
    </dsp:sp>
    <dsp:sp modelId="{EFEB8548-F57A-4206-B789-9725E299E2C0}">
      <dsp:nvSpPr>
        <dsp:cNvPr id="0" name=""/>
        <dsp:cNvSpPr/>
      </dsp:nvSpPr>
      <dsp:spPr>
        <a:xfrm>
          <a:off x="102295" y="3554955"/>
          <a:ext cx="1713790" cy="818364"/>
        </a:xfrm>
        <a:prstGeom prst="roundRect">
          <a:avLst>
            <a:gd name="adj" fmla="val 10000"/>
          </a:avLst>
        </a:prstGeom>
        <a:solidFill>
          <a:schemeClr val="accent5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1">
          <a:scrgbClr r="0" g="0" b="0"/>
        </a:fillRef>
        <a:effectRef idx="3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4">
  <dgm:title val=""/>
  <dgm:desc val=""/>
  <dgm:catLst>
    <dgm:cat type="list" pri="13000"/>
    <dgm:cat type="picture" pri="26000"/>
    <dgm:cat type="pictureconvert" pri="26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resizeHandles val="exact"/>
    </dgm:varLst>
    <dgm:alg type="lin">
      <dgm:param type="linDir" val="fromT"/>
      <dgm:param type="vertAlign" val="t"/>
    </dgm:alg>
    <dgm:shape xmlns:r="http://schemas.openxmlformats.org/officeDocument/2006/relationships" r:blip="">
      <dgm:adjLst/>
    </dgm:shape>
    <dgm:presOf/>
    <dgm:constrLst>
      <dgm:constr type="w" for="ch" forName="comp" refType="w"/>
      <dgm:constr type="h" for="ch" forName="comp" refType="h"/>
      <dgm:constr type="h" for="ch" forName="spacer" refType="h" refFor="ch" refForName="comp" op="equ" fact="0.1"/>
      <dgm:constr type="primFontSz" for="des" forName="text" op="equ" val="65"/>
    </dgm:constrLst>
    <dgm:ruleLst/>
    <dgm:forEach name="Name0" axis="ch" ptType="node">
      <dgm:layoutNode name="comp" styleLbl="node1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l" for="ch" forName="img" refType="h" refFor="ch" refForName="box" fact="0.1"/>
              <dgm:constr type="h" for="ch" forName="text" refType="h"/>
              <dgm:constr type="l" for="ch" forName="text" refType="r" refFor="ch" refForName="img"/>
              <dgm:constr type="r" for="ch" forName="text" refType="w"/>
            </dgm:constrLst>
          </dgm:if>
          <dgm:else name="Name3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r" for="ch" forName="img" refType="w" refFor="ch" refForName="box"/>
              <dgm:constr type="rOff" for="ch" forName="img" refType="h" refFor="ch" refForName="box" fact="-0.1"/>
              <dgm:constr type="h" for="ch" forName="text" refType="h"/>
              <dgm:constr type="r" for="ch" forName="text" refType="l" refFor="ch" refForName="img"/>
              <dgm:constr type="l" for="ch" forName="text"/>
            </dgm:constrLst>
          </dgm:else>
        </dgm:choose>
        <dgm:ruleLst/>
        <dgm:layoutNode name="box" styleLbl="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/>
          <dgm:ruleLst/>
        </dgm:layoutNode>
        <dgm:layoutNode name="img" styleLbl="fgImgPlace1">
          <dgm:alg type="sp"/>
          <dgm:shape xmlns:r="http://schemas.openxmlformats.org/officeDocument/2006/relationships" type="roundRect" r:blip="" blipPhldr="1">
            <dgm:adjLst>
              <dgm:adj idx="1" val="0.1"/>
            </dgm:adjLst>
          </dgm:shape>
          <dgm:presOf/>
          <dgm:constrLst/>
          <dgm:ruleLst/>
        </dgm:layoutNode>
        <dgm:layoutNode name="text">
          <dgm:varLst>
            <dgm:bulletEnabled val="1"/>
          </dgm:varLst>
          <dgm:alg type="tx">
            <dgm:param type="parTxLTRAlign" val="l"/>
            <dgm:param type="parTxRTLAlign" val="r"/>
          </dgm:alg>
          <dgm:shape xmlns:r="http://schemas.openxmlformats.org/officeDocument/2006/relationships" type="rect" r:blip="" hideGeom="1">
            <dgm:adjLst/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layoutNode>
      <dgm:forEach name="Name4" axis="followSib" ptType="sibTrans" cnt="1">
        <dgm:layoutNode name="spacer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23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BCAED0-9174-4D50-B28C-6A760F3A202D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E8B9EA-2A8F-4FA3-8FBC-0994BC22DCBB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2363460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2F6D33-0BB3-4895-8768-FBBE8701FB61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325142-BB61-441A-BF95-B2BC93225588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973809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181851" y="205983"/>
            <a:ext cx="2228851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95303" y="205983"/>
            <a:ext cx="6534151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B6DAF3-CCC6-453C-9D21-965E824CA83C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CE14681-DCCD-4ED2-9E32-682C4D23BEDA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22238170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708FB5-708C-4B2C-90C7-59A5CC10C564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935E52-FF50-41E5-9F8E-DAFB80351B73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15124283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9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12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2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34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46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57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69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8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91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8641D1-A806-4AC8-BBFC-0E5E110901D0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1927D0-AC17-45E0-89E9-53DFC81B2C37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16430024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95302" y="1200154"/>
            <a:ext cx="43815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029202" y="1200154"/>
            <a:ext cx="43815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41FC74-123B-42DC-8184-B6814E7D084A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30E432A-DCBC-4181-8B95-48A2764BB1A7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12746763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12" indent="0">
              <a:buNone/>
              <a:defRPr sz="2000" b="1"/>
            </a:lvl2pPr>
            <a:lvl3pPr marL="914423" indent="0">
              <a:buNone/>
              <a:defRPr sz="1800" b="1"/>
            </a:lvl3pPr>
            <a:lvl4pPr marL="1371634" indent="0">
              <a:buNone/>
              <a:defRPr sz="1600" b="1"/>
            </a:lvl4pPr>
            <a:lvl5pPr marL="1828846" indent="0">
              <a:buNone/>
              <a:defRPr sz="1600" b="1"/>
            </a:lvl5pPr>
            <a:lvl6pPr marL="2286057" indent="0">
              <a:buNone/>
              <a:defRPr sz="1600" b="1"/>
            </a:lvl6pPr>
            <a:lvl7pPr marL="2743269" indent="0">
              <a:buNone/>
              <a:defRPr sz="1600" b="1"/>
            </a:lvl7pPr>
            <a:lvl8pPr marL="3200480" indent="0">
              <a:buNone/>
              <a:defRPr sz="1600" b="1"/>
            </a:lvl8pPr>
            <a:lvl9pPr marL="3657691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151335"/>
            <a:ext cx="4041776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12" indent="0">
              <a:buNone/>
              <a:defRPr sz="2000" b="1"/>
            </a:lvl2pPr>
            <a:lvl3pPr marL="914423" indent="0">
              <a:buNone/>
              <a:defRPr sz="1800" b="1"/>
            </a:lvl3pPr>
            <a:lvl4pPr marL="1371634" indent="0">
              <a:buNone/>
              <a:defRPr sz="1600" b="1"/>
            </a:lvl4pPr>
            <a:lvl5pPr marL="1828846" indent="0">
              <a:buNone/>
              <a:defRPr sz="1600" b="1"/>
            </a:lvl5pPr>
            <a:lvl6pPr marL="2286057" indent="0">
              <a:buNone/>
              <a:defRPr sz="1600" b="1"/>
            </a:lvl6pPr>
            <a:lvl7pPr marL="2743269" indent="0">
              <a:buNone/>
              <a:defRPr sz="1600" b="1"/>
            </a:lvl7pPr>
            <a:lvl8pPr marL="3200480" indent="0">
              <a:buNone/>
              <a:defRPr sz="1600" b="1"/>
            </a:lvl8pPr>
            <a:lvl9pPr marL="3657691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1631156"/>
            <a:ext cx="4041776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617BE6-68BB-42D7-90CF-F009785BB012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CCE8E21-7EED-4966-A5B3-C0123C8A9BF9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41109785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89EFDC-B8A4-462C-88CB-614B3E1E1D7B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191701-0CC8-4ACE-8877-820F9E2D5B8F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41186257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87E074E-CEA4-49F1-BABD-49B47FC60951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DC06E2-9815-4977-A80A-06540F8FA1C7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27508584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04792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1" y="1076328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12" indent="0">
              <a:buNone/>
              <a:defRPr sz="1200"/>
            </a:lvl2pPr>
            <a:lvl3pPr marL="914423" indent="0">
              <a:buNone/>
              <a:defRPr sz="1000"/>
            </a:lvl3pPr>
            <a:lvl4pPr marL="1371634" indent="0">
              <a:buNone/>
              <a:defRPr sz="900"/>
            </a:lvl4pPr>
            <a:lvl5pPr marL="1828846" indent="0">
              <a:buNone/>
              <a:defRPr sz="900"/>
            </a:lvl5pPr>
            <a:lvl6pPr marL="2286057" indent="0">
              <a:buNone/>
              <a:defRPr sz="900"/>
            </a:lvl6pPr>
            <a:lvl7pPr marL="2743269" indent="0">
              <a:buNone/>
              <a:defRPr sz="900"/>
            </a:lvl7pPr>
            <a:lvl8pPr marL="3200480" indent="0">
              <a:buNone/>
              <a:defRPr sz="900"/>
            </a:lvl8pPr>
            <a:lvl9pPr marL="3657691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6D7B5F-A2FC-4FC8-A667-F51B259D162A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2F8C1F-FA29-43F2-9E5F-456DB1512D9A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1847616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12" indent="0">
              <a:buNone/>
              <a:defRPr sz="2800"/>
            </a:lvl2pPr>
            <a:lvl3pPr marL="914423" indent="0">
              <a:buNone/>
              <a:defRPr sz="2400"/>
            </a:lvl3pPr>
            <a:lvl4pPr marL="1371634" indent="0">
              <a:buNone/>
              <a:defRPr sz="2000"/>
            </a:lvl4pPr>
            <a:lvl5pPr marL="1828846" indent="0">
              <a:buNone/>
              <a:defRPr sz="2000"/>
            </a:lvl5pPr>
            <a:lvl6pPr marL="2286057" indent="0">
              <a:buNone/>
              <a:defRPr sz="2000"/>
            </a:lvl6pPr>
            <a:lvl7pPr marL="2743269" indent="0">
              <a:buNone/>
              <a:defRPr sz="2000"/>
            </a:lvl7pPr>
            <a:lvl8pPr marL="3200480" indent="0">
              <a:buNone/>
              <a:defRPr sz="2000"/>
            </a:lvl8pPr>
            <a:lvl9pPr marL="3657691" indent="0">
              <a:buNone/>
              <a:defRPr sz="2000"/>
            </a:lvl9pPr>
          </a:lstStyle>
          <a:p>
            <a:pPr lvl="0"/>
            <a:endParaRPr lang="ru-RU" noProof="0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12" indent="0">
              <a:buNone/>
              <a:defRPr sz="1200"/>
            </a:lvl2pPr>
            <a:lvl3pPr marL="914423" indent="0">
              <a:buNone/>
              <a:defRPr sz="1000"/>
            </a:lvl3pPr>
            <a:lvl4pPr marL="1371634" indent="0">
              <a:buNone/>
              <a:defRPr sz="900"/>
            </a:lvl4pPr>
            <a:lvl5pPr marL="1828846" indent="0">
              <a:buNone/>
              <a:defRPr sz="900"/>
            </a:lvl5pPr>
            <a:lvl6pPr marL="2286057" indent="0">
              <a:buNone/>
              <a:defRPr sz="900"/>
            </a:lvl6pPr>
            <a:lvl7pPr marL="2743269" indent="0">
              <a:buNone/>
              <a:defRPr sz="900"/>
            </a:lvl7pPr>
            <a:lvl8pPr marL="3200480" indent="0">
              <a:buNone/>
              <a:defRPr sz="900"/>
            </a:lvl8pPr>
            <a:lvl9pPr marL="3657691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FE48A9-A2DD-473E-8369-E145D6527C14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CF0A2B5-4A3B-4766-9403-1478460561C8}" type="slidenum">
              <a:rPr lang="ru-RU" altLang="ru-RU"/>
              <a:pPr/>
              <a:t>‹#›</a:t>
            </a:fld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5745329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4"/>
            <a:ext cx="8229600" cy="339447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6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E0C6F88B-02EB-4C8C-84A5-C8FB518D271F}" type="datetime1">
              <a:rPr lang="ru-RU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01.02.2017</a:t>
            </a:fld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6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6"/>
            <a:ext cx="2133600" cy="273844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BD065692-C09D-4557-B5B2-6F3A0B3CABB7}" type="slidenum">
              <a:rPr lang="ru-RU" altLang="ru-RU">
                <a:cs typeface="Arial" panose="020B0604020202020204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ru-RU" altLang="ru-RU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79059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1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1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1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1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1">
          <a:solidFill>
            <a:schemeClr val="tx1"/>
          </a:solidFill>
          <a:latin typeface="Calibri" pitchFamily="34" charset="0"/>
        </a:defRPr>
      </a:lvl5pPr>
      <a:lvl6pPr marL="457212" algn="ctr" rtl="0" fontAlgn="base">
        <a:spcBef>
          <a:spcPct val="0"/>
        </a:spcBef>
        <a:spcAft>
          <a:spcPct val="0"/>
        </a:spcAft>
        <a:defRPr sz="4401">
          <a:solidFill>
            <a:schemeClr val="tx1"/>
          </a:solidFill>
          <a:latin typeface="Calibri" pitchFamily="34" charset="0"/>
        </a:defRPr>
      </a:lvl6pPr>
      <a:lvl7pPr marL="914423" algn="ctr" rtl="0" fontAlgn="base">
        <a:spcBef>
          <a:spcPct val="0"/>
        </a:spcBef>
        <a:spcAft>
          <a:spcPct val="0"/>
        </a:spcAft>
        <a:defRPr sz="4401">
          <a:solidFill>
            <a:schemeClr val="tx1"/>
          </a:solidFill>
          <a:latin typeface="Calibri" pitchFamily="34" charset="0"/>
        </a:defRPr>
      </a:lvl7pPr>
      <a:lvl8pPr marL="1371634" algn="ctr" rtl="0" fontAlgn="base">
        <a:spcBef>
          <a:spcPct val="0"/>
        </a:spcBef>
        <a:spcAft>
          <a:spcPct val="0"/>
        </a:spcAft>
        <a:defRPr sz="4401">
          <a:solidFill>
            <a:schemeClr val="tx1"/>
          </a:solidFill>
          <a:latin typeface="Calibri" pitchFamily="34" charset="0"/>
        </a:defRPr>
      </a:lvl8pPr>
      <a:lvl9pPr marL="1828846" algn="ctr" rtl="0" fontAlgn="base">
        <a:spcBef>
          <a:spcPct val="0"/>
        </a:spcBef>
        <a:spcAft>
          <a:spcPct val="0"/>
        </a:spcAft>
        <a:defRPr sz="4401">
          <a:solidFill>
            <a:schemeClr val="tx1"/>
          </a:solidFill>
          <a:latin typeface="Calibri" pitchFamily="34" charset="0"/>
        </a:defRPr>
      </a:lvl9pPr>
    </p:titleStyle>
    <p:bodyStyle>
      <a:lvl1pPr marL="342908" indent="-342908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69" indent="-285757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28" indent="-228606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40" indent="-228606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52" indent="-228606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63" indent="-228606" algn="l" defTabSz="9144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74" indent="-228606" algn="l" defTabSz="9144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86" indent="-228606" algn="l" defTabSz="9144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97" indent="-228606" algn="l" defTabSz="914423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12" algn="l" defTabSz="9144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23" algn="l" defTabSz="9144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34" algn="l" defTabSz="9144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46" algn="l" defTabSz="9144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57" algn="l" defTabSz="9144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69" algn="l" defTabSz="9144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80" algn="l" defTabSz="9144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91" algn="l" defTabSz="914423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683568" y="303610"/>
            <a:ext cx="7830412" cy="29408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white"/>
              </a:solidFill>
            </a:endParaRPr>
          </a:p>
        </p:txBody>
      </p:sp>
      <p:sp>
        <p:nvSpPr>
          <p:cNvPr id="31" name="Shape 34"/>
          <p:cNvSpPr>
            <a:spLocks noChangeArrowheads="1"/>
          </p:cNvSpPr>
          <p:nvPr/>
        </p:nvSpPr>
        <p:spPr bwMode="auto">
          <a:xfrm>
            <a:off x="323528" y="-5953"/>
            <a:ext cx="8568952" cy="471488"/>
          </a:xfrm>
          <a:prstGeom prst="rect">
            <a:avLst/>
          </a:prstGeom>
          <a:solidFill>
            <a:schemeClr val="tx2"/>
          </a:solidFill>
          <a:ln w="19050">
            <a:noFill/>
            <a:round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1425" tIns="91425" rIns="91425" bIns="91425" anchor="ctr"/>
          <a:lstStyle/>
          <a:p>
            <a:pPr algn="ctr">
              <a:defRPr/>
            </a:pPr>
            <a:r>
              <a:rPr lang="ru-RU" sz="2000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Ликвидация очередности в детские сады</a:t>
            </a:r>
            <a:endParaRPr lang="ru-RU" sz="2000" b="1" dirty="0">
              <a:solidFill>
                <a:prstClr val="white"/>
              </a:solidFill>
              <a:latin typeface="Arial" pitchFamily="34" charset="0"/>
              <a:cs typeface="Arial" panose="020B0604020202020204" pitchFamily="34" charset="0"/>
            </a:endParaRPr>
          </a:p>
        </p:txBody>
      </p:sp>
      <p:sp>
        <p:nvSpPr>
          <p:cNvPr id="32" name="Нашивка 31"/>
          <p:cNvSpPr/>
          <p:nvPr/>
        </p:nvSpPr>
        <p:spPr>
          <a:xfrm>
            <a:off x="8092500" y="1"/>
            <a:ext cx="421481" cy="471488"/>
          </a:xfrm>
          <a:prstGeom prst="chevr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33" name="Нашивка 32"/>
          <p:cNvSpPr/>
          <p:nvPr/>
        </p:nvSpPr>
        <p:spPr>
          <a:xfrm>
            <a:off x="7690009" y="0"/>
            <a:ext cx="421481" cy="471488"/>
          </a:xfrm>
          <a:prstGeom prst="chevron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30422" y="771550"/>
            <a:ext cx="3110339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ru-RU" b="1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Всего в 2016 году в крае </a:t>
            </a:r>
          </a:p>
          <a:p>
            <a:pPr algn="ctr"/>
            <a:r>
              <a:rPr lang="ru-RU" b="1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создано   </a:t>
            </a:r>
          </a:p>
          <a:p>
            <a:pPr algn="ctr"/>
            <a:r>
              <a:rPr lang="ru-RU" sz="28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5 384</a:t>
            </a:r>
            <a:r>
              <a:rPr lang="ru-RU" sz="2800" b="1" dirty="0" smtClean="0">
                <a:latin typeface="Arial" pitchFamily="34" charset="0"/>
                <a:cs typeface="Arial" pitchFamily="34" charset="0"/>
              </a:rPr>
              <a:t>   </a:t>
            </a:r>
            <a:r>
              <a:rPr lang="ru-RU" sz="2000" b="1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места.</a:t>
            </a:r>
            <a:endParaRPr lang="ru-RU" sz="1400" b="1" dirty="0">
              <a:solidFill>
                <a:srgbClr val="002060"/>
              </a:solidFill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3" name="Схема 2"/>
          <p:cNvGraphicFramePr/>
          <p:nvPr>
            <p:extLst>
              <p:ext uri="{D42A27DB-BD31-4B8C-83A1-F6EECF244321}">
                <p14:modId xmlns:p14="http://schemas.microsoft.com/office/powerpoint/2010/main" val="1777780362"/>
              </p:ext>
            </p:extLst>
          </p:nvPr>
        </p:nvGraphicFramePr>
        <p:xfrm>
          <a:off x="571111" y="775771"/>
          <a:ext cx="6166009" cy="410445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Стрелка влево 3"/>
          <p:cNvSpPr/>
          <p:nvPr/>
        </p:nvSpPr>
        <p:spPr>
          <a:xfrm>
            <a:off x="4797784" y="771550"/>
            <a:ext cx="3878672" cy="936104"/>
          </a:xfrm>
          <a:prstGeom prst="leftArrow">
            <a:avLst/>
          </a:prstGeom>
          <a:solidFill>
            <a:schemeClr val="accent1">
              <a:alpha val="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Государственные программы</a:t>
            </a:r>
            <a:endParaRPr lang="ru-RU" b="1" dirty="0">
              <a:solidFill>
                <a:srgbClr val="00206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Стрелка влево 8"/>
          <p:cNvSpPr/>
          <p:nvPr/>
        </p:nvSpPr>
        <p:spPr>
          <a:xfrm>
            <a:off x="5342312" y="1779662"/>
            <a:ext cx="3694184" cy="936104"/>
          </a:xfrm>
          <a:prstGeom prst="leftArrow">
            <a:avLst/>
          </a:prstGeom>
          <a:solidFill>
            <a:schemeClr val="accent1">
              <a:alpha val="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Негосударственный сектор</a:t>
            </a:r>
            <a:endParaRPr lang="ru-RU" b="1" dirty="0">
              <a:solidFill>
                <a:srgbClr val="00206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0" name="Стрелка влево 9"/>
          <p:cNvSpPr/>
          <p:nvPr/>
        </p:nvSpPr>
        <p:spPr>
          <a:xfrm>
            <a:off x="5960427" y="2855429"/>
            <a:ext cx="3074568" cy="936104"/>
          </a:xfrm>
          <a:prstGeom prst="leftArrow">
            <a:avLst/>
          </a:prstGeom>
          <a:solidFill>
            <a:schemeClr val="accent1">
              <a:alpha val="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Вариативные формы</a:t>
            </a:r>
            <a:endParaRPr lang="ru-RU" b="1" dirty="0">
              <a:solidFill>
                <a:srgbClr val="00206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Стрелка влево 10"/>
          <p:cNvSpPr/>
          <p:nvPr/>
        </p:nvSpPr>
        <p:spPr>
          <a:xfrm>
            <a:off x="6737120" y="3939902"/>
            <a:ext cx="2299376" cy="1080120"/>
          </a:xfrm>
          <a:prstGeom prst="leftArrow">
            <a:avLst/>
          </a:prstGeom>
          <a:solidFill>
            <a:schemeClr val="accent1">
              <a:alpha val="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Местные бюджеты</a:t>
            </a:r>
            <a:endParaRPr lang="ru-RU" b="1" dirty="0">
              <a:solidFill>
                <a:srgbClr val="002060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7637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683568" y="303610"/>
            <a:ext cx="7830412" cy="29408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white"/>
              </a:solidFill>
            </a:endParaRPr>
          </a:p>
        </p:txBody>
      </p:sp>
      <p:sp>
        <p:nvSpPr>
          <p:cNvPr id="31" name="Shape 34"/>
          <p:cNvSpPr>
            <a:spLocks noChangeArrowheads="1"/>
          </p:cNvSpPr>
          <p:nvPr/>
        </p:nvSpPr>
        <p:spPr bwMode="auto">
          <a:xfrm>
            <a:off x="323528" y="-5953"/>
            <a:ext cx="8568952" cy="471488"/>
          </a:xfrm>
          <a:prstGeom prst="rect">
            <a:avLst/>
          </a:prstGeom>
          <a:solidFill>
            <a:schemeClr val="tx2"/>
          </a:solidFill>
          <a:ln w="19050">
            <a:noFill/>
            <a:round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1425" tIns="91425" rIns="91425" bIns="91425" anchor="ctr"/>
          <a:lstStyle/>
          <a:p>
            <a:pPr algn="ctr">
              <a:defRPr/>
            </a:pPr>
            <a:r>
              <a:rPr lang="ru-RU" sz="2000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Ликвидация очередности в детские сады</a:t>
            </a:r>
            <a:endParaRPr lang="ru-RU" sz="2000" b="1" dirty="0">
              <a:solidFill>
                <a:prstClr val="white"/>
              </a:solidFill>
              <a:latin typeface="Arial" pitchFamily="34" charset="0"/>
              <a:cs typeface="Arial" panose="020B0604020202020204" pitchFamily="34" charset="0"/>
            </a:endParaRPr>
          </a:p>
        </p:txBody>
      </p:sp>
      <p:sp>
        <p:nvSpPr>
          <p:cNvPr id="32" name="Нашивка 31"/>
          <p:cNvSpPr/>
          <p:nvPr/>
        </p:nvSpPr>
        <p:spPr>
          <a:xfrm>
            <a:off x="8092500" y="1"/>
            <a:ext cx="421481" cy="471488"/>
          </a:xfrm>
          <a:prstGeom prst="chevr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33" name="Нашивка 32"/>
          <p:cNvSpPr/>
          <p:nvPr/>
        </p:nvSpPr>
        <p:spPr>
          <a:xfrm>
            <a:off x="7690009" y="0"/>
            <a:ext cx="421481" cy="471488"/>
          </a:xfrm>
          <a:prstGeom prst="chevron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graphicFrame>
        <p:nvGraphicFramePr>
          <p:cNvPr id="5" name="Схема 4"/>
          <p:cNvGraphicFramePr/>
          <p:nvPr>
            <p:extLst>
              <p:ext uri="{D42A27DB-BD31-4B8C-83A1-F6EECF244321}">
                <p14:modId xmlns:p14="http://schemas.microsoft.com/office/powerpoint/2010/main" val="2172316629"/>
              </p:ext>
            </p:extLst>
          </p:nvPr>
        </p:nvGraphicFramePr>
        <p:xfrm>
          <a:off x="314298" y="471489"/>
          <a:ext cx="8568952" cy="44765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915043" y="601200"/>
            <a:ext cx="78079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2400" b="1" dirty="0" smtClean="0">
                <a:latin typeface="Arial" pitchFamily="34" charset="0"/>
                <a:cs typeface="Arial" pitchFamily="34" charset="0"/>
              </a:rPr>
              <a:t>628</a:t>
            </a:r>
          </a:p>
          <a:p>
            <a:pPr algn="ctr"/>
            <a:r>
              <a:rPr lang="ru-RU" sz="2000" b="1" dirty="0" smtClean="0">
                <a:latin typeface="Arial" pitchFamily="34" charset="0"/>
                <a:cs typeface="Arial" pitchFamily="34" charset="0"/>
              </a:rPr>
              <a:t>мест</a:t>
            </a:r>
            <a:endParaRPr lang="ru-RU" sz="2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27584" y="1779662"/>
            <a:ext cx="95571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2400" b="1" dirty="0" smtClean="0">
                <a:latin typeface="Arial" pitchFamily="34" charset="0"/>
                <a:cs typeface="Arial" pitchFamily="34" charset="0"/>
              </a:rPr>
              <a:t>2 377</a:t>
            </a:r>
          </a:p>
          <a:p>
            <a:pPr algn="ctr"/>
            <a:r>
              <a:rPr lang="ru-RU" sz="2000" b="1" dirty="0" smtClean="0">
                <a:latin typeface="Arial" pitchFamily="34" charset="0"/>
                <a:cs typeface="Arial" pitchFamily="34" charset="0"/>
              </a:rPr>
              <a:t>мест</a:t>
            </a:r>
            <a:endParaRPr lang="ru-RU" sz="2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769116" y="3003798"/>
            <a:ext cx="92345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2400" b="1" dirty="0" smtClean="0">
                <a:latin typeface="Arial" pitchFamily="34" charset="0"/>
                <a:cs typeface="Arial" pitchFamily="34" charset="0"/>
              </a:rPr>
              <a:t>544</a:t>
            </a:r>
          </a:p>
          <a:p>
            <a:pPr algn="ctr"/>
            <a:r>
              <a:rPr lang="ru-RU" sz="2000" b="1" dirty="0" smtClean="0">
                <a:latin typeface="Arial" pitchFamily="34" charset="0"/>
                <a:cs typeface="Arial" pitchFamily="34" charset="0"/>
              </a:rPr>
              <a:t>места</a:t>
            </a:r>
            <a:endParaRPr lang="ru-RU" sz="2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853937" y="4083918"/>
            <a:ext cx="87075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2400" b="1" dirty="0" smtClean="0">
                <a:latin typeface="Arial" pitchFamily="34" charset="0"/>
                <a:cs typeface="Arial" pitchFamily="34" charset="0"/>
              </a:rPr>
              <a:t>1685</a:t>
            </a:r>
          </a:p>
          <a:p>
            <a:pPr algn="ctr"/>
            <a:r>
              <a:rPr lang="ru-RU" sz="2000" b="1" dirty="0" smtClean="0">
                <a:latin typeface="Arial" pitchFamily="34" charset="0"/>
                <a:cs typeface="Arial" pitchFamily="34" charset="0"/>
              </a:rPr>
              <a:t>мест</a:t>
            </a:r>
            <a:endParaRPr lang="ru-RU" sz="2000" b="1" dirty="0"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20232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683568" y="303610"/>
            <a:ext cx="7830412" cy="29408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white"/>
              </a:solidFill>
            </a:endParaRPr>
          </a:p>
        </p:txBody>
      </p:sp>
      <p:sp>
        <p:nvSpPr>
          <p:cNvPr id="31" name="Shape 34"/>
          <p:cNvSpPr>
            <a:spLocks noChangeArrowheads="1"/>
          </p:cNvSpPr>
          <p:nvPr/>
        </p:nvSpPr>
        <p:spPr bwMode="auto">
          <a:xfrm>
            <a:off x="323528" y="-5953"/>
            <a:ext cx="8568952" cy="471488"/>
          </a:xfrm>
          <a:prstGeom prst="rect">
            <a:avLst/>
          </a:prstGeom>
          <a:solidFill>
            <a:schemeClr val="tx2"/>
          </a:solidFill>
          <a:ln w="19050">
            <a:noFill/>
            <a:round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1425" tIns="91425" rIns="91425" bIns="91425" anchor="ctr"/>
          <a:lstStyle/>
          <a:p>
            <a:pPr algn="ctr">
              <a:defRPr/>
            </a:pPr>
            <a:r>
              <a:rPr lang="ru-RU" sz="2000" b="1" dirty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Ликвидация очередности в детские сады</a:t>
            </a:r>
          </a:p>
        </p:txBody>
      </p:sp>
      <p:sp>
        <p:nvSpPr>
          <p:cNvPr id="32" name="Нашивка 31"/>
          <p:cNvSpPr/>
          <p:nvPr/>
        </p:nvSpPr>
        <p:spPr>
          <a:xfrm>
            <a:off x="8092500" y="1"/>
            <a:ext cx="421481" cy="471488"/>
          </a:xfrm>
          <a:prstGeom prst="chevr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33" name="Нашивка 32"/>
          <p:cNvSpPr/>
          <p:nvPr/>
        </p:nvSpPr>
        <p:spPr>
          <a:xfrm>
            <a:off x="7690009" y="0"/>
            <a:ext cx="421481" cy="471488"/>
          </a:xfrm>
          <a:prstGeom prst="chevron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35004038"/>
              </p:ext>
            </p:extLst>
          </p:nvPr>
        </p:nvGraphicFramePr>
        <p:xfrm>
          <a:off x="179512" y="627534"/>
          <a:ext cx="8794096" cy="434101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98524"/>
                <a:gridCol w="2198524"/>
                <a:gridCol w="2198524"/>
                <a:gridCol w="2198524"/>
              </a:tblGrid>
              <a:tr h="619542"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Муниципальное образование</a:t>
                      </a:r>
                      <a:endParaRPr lang="ru-RU" sz="1200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>
                        <a:alpha val="3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Кол-во новых мест </a:t>
                      </a:r>
                      <a:br>
                        <a:rPr lang="ru-RU" sz="120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</a:br>
                      <a:r>
                        <a:rPr lang="ru-RU" sz="120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в 2016 году</a:t>
                      </a:r>
                      <a:endParaRPr lang="ru-RU" sz="1200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>
                        <a:alpha val="3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Численность</a:t>
                      </a:r>
                      <a: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 детей </a:t>
                      </a:r>
                      <a:b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</a:br>
                      <a: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от 0 до 7 лет, </a:t>
                      </a:r>
                      <a:b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</a:br>
                      <a: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состоящих на учете</a:t>
                      </a:r>
                      <a:endParaRPr lang="ru-RU" sz="1200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>
                        <a:alpha val="3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2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Численность</a:t>
                      </a:r>
                      <a: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 детей </a:t>
                      </a:r>
                      <a:b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</a:br>
                      <a: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от 3 до 7 лет, </a:t>
                      </a:r>
                      <a:b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</a:br>
                      <a:r>
                        <a:rPr lang="ru-RU" sz="1200" baseline="0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состоящих на учете</a:t>
                      </a:r>
                      <a:endParaRPr lang="ru-RU" sz="1200" dirty="0" smtClean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alpha val="30000"/>
                      </a:schemeClr>
                    </a:solidFill>
                  </a:tcPr>
                </a:tc>
              </a:tr>
              <a:tr h="411215">
                <a:tc>
                  <a:txBody>
                    <a:bodyPr/>
                    <a:lstStyle/>
                    <a:p>
                      <a:r>
                        <a:rPr lang="ru-RU" sz="1400" b="1" dirty="0" err="1" smtClean="0">
                          <a:latin typeface="Arial" pitchFamily="34" charset="0"/>
                          <a:cs typeface="Arial" pitchFamily="34" charset="0"/>
                        </a:rPr>
                        <a:t>Выселковский</a:t>
                      </a:r>
                      <a:r>
                        <a:rPr lang="ru-RU" sz="1400" b="1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817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65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411215">
                <a:tc>
                  <a:txBody>
                    <a:bodyPr/>
                    <a:lstStyle/>
                    <a:p>
                      <a:r>
                        <a:rPr lang="ru-RU" sz="1400" b="1" dirty="0" err="1" smtClean="0">
                          <a:latin typeface="Arial" pitchFamily="34" charset="0"/>
                          <a:cs typeface="Arial" pitchFamily="34" charset="0"/>
                        </a:rPr>
                        <a:t>Курганинский</a:t>
                      </a:r>
                      <a:r>
                        <a:rPr lang="ru-RU" sz="1400" b="1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993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411215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latin typeface="Arial" pitchFamily="34" charset="0"/>
                          <a:cs typeface="Arial" pitchFamily="34" charset="0"/>
                        </a:rPr>
                        <a:t>Ленинградский район</a:t>
                      </a:r>
                      <a:endParaRPr lang="ru-RU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576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26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411215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latin typeface="Arial" pitchFamily="34" charset="0"/>
                          <a:cs typeface="Arial" pitchFamily="34" charset="0"/>
                        </a:rPr>
                        <a:t>Мостовский район</a:t>
                      </a:r>
                      <a:endParaRPr lang="ru-RU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950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35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411215">
                <a:tc>
                  <a:txBody>
                    <a:bodyPr/>
                    <a:lstStyle/>
                    <a:p>
                      <a:r>
                        <a:rPr lang="ru-RU" sz="1400" b="1" dirty="0" err="1" smtClean="0">
                          <a:latin typeface="Arial" pitchFamily="34" charset="0"/>
                          <a:cs typeface="Arial" pitchFamily="34" charset="0"/>
                        </a:rPr>
                        <a:t>Отрадненский</a:t>
                      </a:r>
                      <a:r>
                        <a:rPr lang="ru-RU" sz="1400" b="1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886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97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411215">
                <a:tc>
                  <a:txBody>
                    <a:bodyPr/>
                    <a:lstStyle/>
                    <a:p>
                      <a:r>
                        <a:rPr lang="ru-RU" sz="1400" b="1" dirty="0" err="1" smtClean="0">
                          <a:latin typeface="Arial" pitchFamily="34" charset="0"/>
                          <a:cs typeface="Arial" pitchFamily="34" charset="0"/>
                        </a:rPr>
                        <a:t>Староминский</a:t>
                      </a:r>
                      <a:r>
                        <a:rPr lang="ru-RU" sz="1400" b="1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630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18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411215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latin typeface="Arial" pitchFamily="34" charset="0"/>
                          <a:cs typeface="Arial" pitchFamily="34" charset="0"/>
                        </a:rPr>
                        <a:t>Успенский район</a:t>
                      </a:r>
                      <a:endParaRPr lang="ru-RU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algn="ctr" defTabSz="914423" rtl="0" eaLnBrk="1" latinLnBrk="0" hangingPunct="1"/>
                      <a:r>
                        <a:rPr lang="ru-RU" sz="1400" b="1" kern="1200" dirty="0" smtClean="0">
                          <a:solidFill>
                            <a:srgbClr val="002060"/>
                          </a:solidFill>
                          <a:latin typeface="Arial" pitchFamily="34" charset="0"/>
                          <a:ea typeface="+mn-ea"/>
                          <a:cs typeface="Arial" pitchFamily="34" charset="0"/>
                        </a:rPr>
                        <a:t>745</a:t>
                      </a:r>
                      <a:endParaRPr lang="ru-RU" sz="1400" b="1" kern="1200" dirty="0">
                        <a:solidFill>
                          <a:srgbClr val="002060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algn="ctr" defTabSz="914423" rtl="0" eaLnBrk="1" latinLnBrk="0" hangingPunct="1"/>
                      <a:r>
                        <a:rPr lang="ru-RU" sz="1400" b="1" kern="1200" dirty="0" smtClean="0">
                          <a:solidFill>
                            <a:srgbClr val="002060"/>
                          </a:solidFill>
                          <a:latin typeface="Arial" pitchFamily="34" charset="0"/>
                          <a:ea typeface="+mn-ea"/>
                          <a:cs typeface="Arial" pitchFamily="34" charset="0"/>
                        </a:rPr>
                        <a:t>18</a:t>
                      </a:r>
                      <a:endParaRPr lang="ru-RU" sz="1400" b="1" kern="1200" dirty="0">
                        <a:solidFill>
                          <a:srgbClr val="002060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411215">
                <a:tc>
                  <a:txBody>
                    <a:bodyPr/>
                    <a:lstStyle/>
                    <a:p>
                      <a:r>
                        <a:rPr lang="ru-RU" sz="1400" b="1" dirty="0" err="1" smtClean="0">
                          <a:latin typeface="Arial" pitchFamily="34" charset="0"/>
                          <a:cs typeface="Arial" pitchFamily="34" charset="0"/>
                        </a:rPr>
                        <a:t>Усть-Лабинский</a:t>
                      </a:r>
                      <a:r>
                        <a:rPr lang="ru-RU" sz="1400" b="1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1567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26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411215">
                <a:tc>
                  <a:txBody>
                    <a:bodyPr/>
                    <a:lstStyle/>
                    <a:p>
                      <a:r>
                        <a:rPr lang="ru-RU" sz="1400" b="1" dirty="0" err="1" smtClean="0">
                          <a:latin typeface="Arial" pitchFamily="34" charset="0"/>
                          <a:cs typeface="Arial" pitchFamily="34" charset="0"/>
                        </a:rPr>
                        <a:t>Щербиновский</a:t>
                      </a:r>
                      <a:r>
                        <a:rPr lang="ru-RU" sz="1400" b="1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306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solidFill>
                            <a:srgbClr val="002060"/>
                          </a:solidFill>
                          <a:latin typeface="Arial" pitchFamily="34" charset="0"/>
                          <a:cs typeface="Arial" pitchFamily="34" charset="0"/>
                        </a:rPr>
                        <a:t>13</a:t>
                      </a:r>
                      <a:endParaRPr lang="ru-RU" sz="1400" b="1" dirty="0">
                        <a:solidFill>
                          <a:srgbClr val="00206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34107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683568" y="303610"/>
            <a:ext cx="7830412" cy="29408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white"/>
              </a:solidFill>
            </a:endParaRPr>
          </a:p>
        </p:txBody>
      </p:sp>
      <p:sp>
        <p:nvSpPr>
          <p:cNvPr id="31" name="Shape 34"/>
          <p:cNvSpPr>
            <a:spLocks noChangeArrowheads="1"/>
          </p:cNvSpPr>
          <p:nvPr/>
        </p:nvSpPr>
        <p:spPr bwMode="auto">
          <a:xfrm>
            <a:off x="323528" y="-5953"/>
            <a:ext cx="8568952" cy="471488"/>
          </a:xfrm>
          <a:prstGeom prst="rect">
            <a:avLst/>
          </a:prstGeom>
          <a:solidFill>
            <a:schemeClr val="tx2"/>
          </a:solidFill>
          <a:ln w="19050">
            <a:noFill/>
            <a:round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1425" tIns="91425" rIns="91425" bIns="91425" anchor="ctr"/>
          <a:lstStyle/>
          <a:p>
            <a:pPr algn="ctr">
              <a:defRPr/>
            </a:pPr>
            <a:r>
              <a:rPr lang="ru-RU" sz="2000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Задача</a:t>
            </a:r>
            <a:endParaRPr lang="ru-RU" sz="2000" b="1" dirty="0">
              <a:solidFill>
                <a:prstClr val="white"/>
              </a:solidFill>
              <a:latin typeface="Arial" pitchFamily="34" charset="0"/>
              <a:cs typeface="Arial" panose="020B0604020202020204" pitchFamily="34" charset="0"/>
            </a:endParaRPr>
          </a:p>
        </p:txBody>
      </p:sp>
      <p:sp>
        <p:nvSpPr>
          <p:cNvPr id="32" name="Нашивка 31"/>
          <p:cNvSpPr/>
          <p:nvPr/>
        </p:nvSpPr>
        <p:spPr>
          <a:xfrm>
            <a:off x="8092500" y="1"/>
            <a:ext cx="421481" cy="471488"/>
          </a:xfrm>
          <a:prstGeom prst="chevr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33" name="Нашивка 32"/>
          <p:cNvSpPr/>
          <p:nvPr/>
        </p:nvSpPr>
        <p:spPr>
          <a:xfrm>
            <a:off x="7690009" y="0"/>
            <a:ext cx="421481" cy="471488"/>
          </a:xfrm>
          <a:prstGeom prst="chevron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2" name="Блок-схема: типовой процесс 1"/>
          <p:cNvSpPr/>
          <p:nvPr/>
        </p:nvSpPr>
        <p:spPr>
          <a:xfrm>
            <a:off x="1151866" y="1059582"/>
            <a:ext cx="6984776" cy="3600400"/>
          </a:xfrm>
          <a:prstGeom prst="flowChartPredefinedProcess">
            <a:avLst/>
          </a:prstGeom>
          <a:solidFill>
            <a:schemeClr val="accent1">
              <a:alpha val="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При разработке муниципальных программ «Развитие образования» и «дорожной карты» предусмотреть создание новых мест</a:t>
            </a:r>
            <a:endParaRPr lang="ru-RU" dirty="0">
              <a:solidFill>
                <a:srgbClr val="002060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65014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683568" y="303610"/>
            <a:ext cx="7830412" cy="29408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prstClr val="white"/>
              </a:solidFill>
            </a:endParaRPr>
          </a:p>
        </p:txBody>
      </p:sp>
      <p:sp>
        <p:nvSpPr>
          <p:cNvPr id="31" name="Shape 34"/>
          <p:cNvSpPr>
            <a:spLocks noChangeArrowheads="1"/>
          </p:cNvSpPr>
          <p:nvPr/>
        </p:nvSpPr>
        <p:spPr bwMode="auto">
          <a:xfrm>
            <a:off x="323528" y="-5953"/>
            <a:ext cx="8568952" cy="471488"/>
          </a:xfrm>
          <a:prstGeom prst="rect">
            <a:avLst/>
          </a:prstGeom>
          <a:solidFill>
            <a:schemeClr val="tx2"/>
          </a:solidFill>
          <a:ln w="19050">
            <a:noFill/>
            <a:round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1425" tIns="91425" rIns="91425" bIns="91425" anchor="ctr"/>
          <a:lstStyle/>
          <a:p>
            <a:pPr algn="ctr">
              <a:defRPr/>
            </a:pPr>
            <a:r>
              <a:rPr lang="ru-RU" sz="2000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Государственная программа «Доступная среда»</a:t>
            </a:r>
            <a:endParaRPr lang="ru-RU" sz="2000" b="1" dirty="0">
              <a:solidFill>
                <a:prstClr val="white"/>
              </a:solidFill>
              <a:latin typeface="Arial" pitchFamily="34" charset="0"/>
              <a:cs typeface="Arial" panose="020B0604020202020204" pitchFamily="34" charset="0"/>
            </a:endParaRPr>
          </a:p>
        </p:txBody>
      </p:sp>
      <p:sp>
        <p:nvSpPr>
          <p:cNvPr id="32" name="Нашивка 31"/>
          <p:cNvSpPr/>
          <p:nvPr/>
        </p:nvSpPr>
        <p:spPr>
          <a:xfrm>
            <a:off x="8092500" y="1"/>
            <a:ext cx="421481" cy="471488"/>
          </a:xfrm>
          <a:prstGeom prst="chevr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prstClr val="black"/>
              </a:solidFill>
            </a:endParaRPr>
          </a:p>
        </p:txBody>
      </p:sp>
      <p:sp>
        <p:nvSpPr>
          <p:cNvPr id="33" name="Нашивка 32"/>
          <p:cNvSpPr/>
          <p:nvPr/>
        </p:nvSpPr>
        <p:spPr>
          <a:xfrm>
            <a:off x="7690009" y="0"/>
            <a:ext cx="421481" cy="471488"/>
          </a:xfrm>
          <a:prstGeom prst="chevron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>
              <a:solidFill>
                <a:prstClr val="black"/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818970" y="627534"/>
            <a:ext cx="794743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600" b="1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Количество дошкольных образовательных организаций, в которых </a:t>
            </a:r>
          </a:p>
          <a:p>
            <a:r>
              <a:rPr lang="ru-RU" sz="1600" b="1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создана универсальная безбарьерная среда для детей-инвалидов </a:t>
            </a:r>
            <a:r>
              <a:rPr lang="ru-RU" sz="1600" b="1" dirty="0" smtClean="0">
                <a:latin typeface="Arial" pitchFamily="34" charset="0"/>
                <a:cs typeface="Arial" pitchFamily="34" charset="0"/>
              </a:rPr>
              <a:t>–</a:t>
            </a:r>
            <a:r>
              <a:rPr lang="ru-RU" sz="160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ru-RU" sz="2400" b="1" dirty="0" smtClean="0">
                <a:solidFill>
                  <a:srgbClr val="FF0000"/>
                </a:solidFill>
                <a:latin typeface="Arial" pitchFamily="34" charset="0"/>
                <a:cs typeface="Arial" pitchFamily="34" charset="0"/>
              </a:rPr>
              <a:t>16%</a:t>
            </a:r>
            <a:r>
              <a:rPr lang="ru-RU" sz="1600" dirty="0" smtClean="0">
                <a:latin typeface="Arial" pitchFamily="34" charset="0"/>
                <a:cs typeface="Arial" pitchFamily="34" charset="0"/>
              </a:rPr>
              <a:t> </a:t>
            </a:r>
            <a:endParaRPr lang="ru-RU" sz="1600" dirty="0"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299710"/>
              </p:ext>
            </p:extLst>
          </p:nvPr>
        </p:nvGraphicFramePr>
        <p:xfrm>
          <a:off x="467545" y="1399518"/>
          <a:ext cx="4121157" cy="35987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039"/>
                <a:gridCol w="2547195"/>
                <a:gridCol w="1213923"/>
              </a:tblGrid>
              <a:tr h="445603"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Arial" pitchFamily="34" charset="0"/>
                          <a:cs typeface="Arial" pitchFamily="34" charset="0"/>
                        </a:rPr>
                        <a:t>№</a:t>
                      </a:r>
                      <a:endParaRPr lang="ru-RU" sz="12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Arial" pitchFamily="34" charset="0"/>
                          <a:cs typeface="Arial" pitchFamily="34" charset="0"/>
                        </a:rPr>
                        <a:t>Муниципальное образование</a:t>
                      </a:r>
                      <a:endParaRPr lang="ru-RU" sz="12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Arial" pitchFamily="34" charset="0"/>
                          <a:cs typeface="Arial" pitchFamily="34" charset="0"/>
                        </a:rPr>
                        <a:t>% выполнения</a:t>
                      </a:r>
                      <a:endParaRPr lang="ru-RU" sz="12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rgbClr val="0070C0"/>
                    </a:solidFill>
                  </a:tcPr>
                </a:tc>
              </a:tr>
              <a:tr h="326775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город Анапа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город</a:t>
                      </a:r>
                      <a:r>
                        <a:rPr lang="ru-RU" sz="1600" baseline="0" dirty="0" smtClean="0">
                          <a:latin typeface="Arial" pitchFamily="34" charset="0"/>
                          <a:cs typeface="Arial" pitchFamily="34" charset="0"/>
                        </a:rPr>
                        <a:t> Горячий Ключ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17,6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город</a:t>
                      </a:r>
                      <a:r>
                        <a:rPr lang="ru-RU" sz="1600" baseline="0" dirty="0" smtClean="0">
                          <a:latin typeface="Arial" pitchFamily="34" charset="0"/>
                          <a:cs typeface="Arial" pitchFamily="34" charset="0"/>
                        </a:rPr>
                        <a:t> Краснодар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19,2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город</a:t>
                      </a:r>
                      <a:r>
                        <a:rPr lang="ru-RU" sz="1600" baseline="0" dirty="0" smtClean="0">
                          <a:latin typeface="Arial" pitchFamily="34" charset="0"/>
                          <a:cs typeface="Arial" pitchFamily="34" charset="0"/>
                        </a:rPr>
                        <a:t> Новороссийск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город</a:t>
                      </a:r>
                      <a:r>
                        <a:rPr lang="ru-RU" sz="1600" baseline="0" dirty="0" smtClean="0">
                          <a:latin typeface="Arial" pitchFamily="34" charset="0"/>
                          <a:cs typeface="Arial" pitchFamily="34" charset="0"/>
                        </a:rPr>
                        <a:t> Сочи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Абинский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7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Апшеронский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8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Белоглинский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9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Белореченский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</a:tbl>
          </a:graphicData>
        </a:graphic>
      </p:graphicFrame>
      <p:graphicFrame>
        <p:nvGraphicFramePr>
          <p:cNvPr id="10" name="Таблица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4725752"/>
              </p:ext>
            </p:extLst>
          </p:nvPr>
        </p:nvGraphicFramePr>
        <p:xfrm>
          <a:off x="4812640" y="1419622"/>
          <a:ext cx="4121157" cy="35987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79440"/>
                <a:gridCol w="2427794"/>
                <a:gridCol w="1213923"/>
              </a:tblGrid>
              <a:tr h="445603"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Arial" pitchFamily="34" charset="0"/>
                          <a:cs typeface="Arial" pitchFamily="34" charset="0"/>
                        </a:rPr>
                        <a:t>№</a:t>
                      </a:r>
                      <a:endParaRPr lang="ru-RU" sz="12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Arial" pitchFamily="34" charset="0"/>
                          <a:cs typeface="Arial" pitchFamily="34" charset="0"/>
                        </a:rPr>
                        <a:t>Муниципальное образование</a:t>
                      </a:r>
                      <a:endParaRPr lang="ru-RU" sz="12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rgbClr val="007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dirty="0" smtClean="0">
                          <a:latin typeface="Arial" pitchFamily="34" charset="0"/>
                          <a:cs typeface="Arial" pitchFamily="34" charset="0"/>
                        </a:rPr>
                        <a:t>% выполнения</a:t>
                      </a:r>
                      <a:endParaRPr lang="ru-RU" sz="12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rgbClr val="0070C0"/>
                    </a:solidFill>
                  </a:tcPr>
                </a:tc>
              </a:tr>
              <a:tr h="326775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10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Динской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21,4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11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Калининский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19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12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Каневской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17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13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Кореновский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14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Кущевский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15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Новокубанский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17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Успенский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17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Усть-Лабинский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50783">
                <a:tc>
                  <a:txBody>
                    <a:bodyPr/>
                    <a:lstStyle/>
                    <a:p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206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7637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683568" y="303610"/>
            <a:ext cx="7830412" cy="29408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white"/>
              </a:solidFill>
            </a:endParaRPr>
          </a:p>
        </p:txBody>
      </p:sp>
      <p:sp>
        <p:nvSpPr>
          <p:cNvPr id="31" name="Shape 34"/>
          <p:cNvSpPr>
            <a:spLocks noChangeArrowheads="1"/>
          </p:cNvSpPr>
          <p:nvPr/>
        </p:nvSpPr>
        <p:spPr bwMode="auto">
          <a:xfrm>
            <a:off x="323528" y="-5953"/>
            <a:ext cx="8568952" cy="471488"/>
          </a:xfrm>
          <a:prstGeom prst="rect">
            <a:avLst/>
          </a:prstGeom>
          <a:solidFill>
            <a:schemeClr val="tx2"/>
          </a:solidFill>
          <a:ln w="19050">
            <a:noFill/>
            <a:round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1425" tIns="91425" rIns="91425" bIns="91425" anchor="ctr"/>
          <a:lstStyle/>
          <a:p>
            <a:pPr algn="ctr">
              <a:defRPr/>
            </a:pPr>
            <a:r>
              <a:rPr lang="ru-RU" sz="2000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Увеличилось количество учреждений </a:t>
            </a:r>
          </a:p>
          <a:p>
            <a:pPr algn="ctr">
              <a:defRPr/>
            </a:pPr>
            <a:r>
              <a:rPr lang="ru-RU" sz="2000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с созданной </a:t>
            </a:r>
            <a:r>
              <a:rPr lang="ru-RU" sz="2000" b="1" dirty="0" err="1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безбарьерной</a:t>
            </a:r>
            <a:r>
              <a:rPr lang="ru-RU" sz="2000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 средой</a:t>
            </a:r>
            <a:endParaRPr lang="ru-RU" sz="2000" b="1" dirty="0">
              <a:solidFill>
                <a:prstClr val="white"/>
              </a:solidFill>
              <a:latin typeface="Arial" pitchFamily="34" charset="0"/>
              <a:cs typeface="Arial" panose="020B0604020202020204" pitchFamily="34" charset="0"/>
            </a:endParaRPr>
          </a:p>
        </p:txBody>
      </p:sp>
      <p:sp>
        <p:nvSpPr>
          <p:cNvPr id="32" name="Нашивка 31"/>
          <p:cNvSpPr/>
          <p:nvPr/>
        </p:nvSpPr>
        <p:spPr>
          <a:xfrm>
            <a:off x="8092500" y="1"/>
            <a:ext cx="421481" cy="471488"/>
          </a:xfrm>
          <a:prstGeom prst="chevr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33" name="Нашивка 32"/>
          <p:cNvSpPr/>
          <p:nvPr/>
        </p:nvSpPr>
        <p:spPr>
          <a:xfrm>
            <a:off x="7690009" y="0"/>
            <a:ext cx="421481" cy="471488"/>
          </a:xfrm>
          <a:prstGeom prst="chevron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86823314"/>
              </p:ext>
            </p:extLst>
          </p:nvPr>
        </p:nvGraphicFramePr>
        <p:xfrm>
          <a:off x="827585" y="699542"/>
          <a:ext cx="6456039" cy="4011835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2952327"/>
                <a:gridCol w="1800200"/>
                <a:gridCol w="1703512"/>
              </a:tblGrid>
              <a:tr h="323755">
                <a:tc>
                  <a:txBody>
                    <a:bodyPr/>
                    <a:lstStyle/>
                    <a:p>
                      <a:pPr marL="0" marR="0" lvl="0" indent="0" algn="ctr" defTabSz="91442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2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Муниципальное образование</a:t>
                      </a:r>
                      <a:endParaRPr lang="ru-RU" dirty="0"/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2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2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на 1 ноября 2016 г.</a:t>
                      </a:r>
                      <a:endParaRPr kumimoji="0" lang="ru-RU" sz="1200" b="1" i="0" u="none" strike="noStrike" kern="1200" cap="none" spc="0" normalizeH="0" baseline="0" dirty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2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200" b="1" i="0" u="none" strike="noStrike" kern="1200" cap="none" spc="0" normalizeH="0" baseline="0" dirty="0" smtClean="0">
                          <a:ln>
                            <a:noFill/>
                          </a:ln>
                          <a:solidFill>
                            <a:prstClr val="white"/>
                          </a:solidFill>
                          <a:effectLst/>
                          <a:uLnTx/>
                          <a:uFillTx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на 1 января 2017 г.</a:t>
                      </a:r>
                      <a:endParaRPr kumimoji="0" lang="ru-RU" sz="1200" b="1" i="0" u="none" strike="noStrike" kern="1200" cap="none" spc="0" normalizeH="0" baseline="0" dirty="0">
                        <a:ln>
                          <a:noFill/>
                        </a:ln>
                        <a:solidFill>
                          <a:prstClr val="white"/>
                        </a:solidFill>
                        <a:effectLst/>
                        <a:uLnTx/>
                        <a:uFillTx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Город Армавир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Выселковский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Динской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Кавказский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Новокубанский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Отрадненский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Павловский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Приморско-Ахтарский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Северский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Славянский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23755">
                <a:tc>
                  <a:txBody>
                    <a:bodyPr/>
                    <a:lstStyle/>
                    <a:p>
                      <a:r>
                        <a:rPr lang="ru-RU" sz="1600" dirty="0" err="1" smtClean="0">
                          <a:latin typeface="Arial" pitchFamily="34" charset="0"/>
                          <a:cs typeface="Arial" pitchFamily="34" charset="0"/>
                        </a:rPr>
                        <a:t>Тимашевский</a:t>
                      </a:r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  <a:endParaRPr lang="ru-RU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rgbClr val="0070C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7637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683568" y="303610"/>
            <a:ext cx="7830412" cy="29408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white"/>
              </a:solidFill>
            </a:endParaRPr>
          </a:p>
        </p:txBody>
      </p:sp>
      <p:sp>
        <p:nvSpPr>
          <p:cNvPr id="31" name="Shape 34"/>
          <p:cNvSpPr>
            <a:spLocks noChangeArrowheads="1"/>
          </p:cNvSpPr>
          <p:nvPr/>
        </p:nvSpPr>
        <p:spPr bwMode="auto">
          <a:xfrm>
            <a:off x="323528" y="-5953"/>
            <a:ext cx="8568952" cy="471488"/>
          </a:xfrm>
          <a:prstGeom prst="rect">
            <a:avLst/>
          </a:prstGeom>
          <a:solidFill>
            <a:schemeClr val="tx2"/>
          </a:solidFill>
          <a:ln w="19050">
            <a:noFill/>
            <a:round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1425" tIns="91425" rIns="91425" bIns="91425" anchor="ctr"/>
          <a:lstStyle/>
          <a:p>
            <a:pPr algn="ctr">
              <a:defRPr/>
            </a:pPr>
            <a:r>
              <a:rPr lang="ru-RU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Нет детских садов, </a:t>
            </a:r>
          </a:p>
          <a:p>
            <a:pPr algn="ctr">
              <a:defRPr/>
            </a:pPr>
            <a:r>
              <a:rPr lang="ru-RU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где создана универсальная </a:t>
            </a:r>
            <a:r>
              <a:rPr lang="ru-RU" b="1" dirty="0" err="1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безбарьерная</a:t>
            </a:r>
            <a:r>
              <a:rPr lang="ru-RU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 среда</a:t>
            </a:r>
            <a:endParaRPr lang="ru-RU" b="1" dirty="0">
              <a:solidFill>
                <a:prstClr val="white"/>
              </a:solidFill>
              <a:latin typeface="Arial" pitchFamily="34" charset="0"/>
              <a:cs typeface="Arial" panose="020B0604020202020204" pitchFamily="34" charset="0"/>
            </a:endParaRPr>
          </a:p>
        </p:txBody>
      </p:sp>
      <p:sp>
        <p:nvSpPr>
          <p:cNvPr id="32" name="Нашивка 31"/>
          <p:cNvSpPr/>
          <p:nvPr/>
        </p:nvSpPr>
        <p:spPr>
          <a:xfrm>
            <a:off x="8092500" y="1"/>
            <a:ext cx="421481" cy="471488"/>
          </a:xfrm>
          <a:prstGeom prst="chevr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33" name="Нашивка 32"/>
          <p:cNvSpPr/>
          <p:nvPr/>
        </p:nvSpPr>
        <p:spPr>
          <a:xfrm>
            <a:off x="7690009" y="0"/>
            <a:ext cx="421481" cy="471488"/>
          </a:xfrm>
          <a:prstGeom prst="chevron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53147877"/>
              </p:ext>
            </p:extLst>
          </p:nvPr>
        </p:nvGraphicFramePr>
        <p:xfrm>
          <a:off x="881710" y="1347616"/>
          <a:ext cx="3168352" cy="272401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8352"/>
              </a:tblGrid>
              <a:tr h="448808"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Город Геленджик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err="1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Брюховецкий</a:t>
                      </a:r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Красноармейский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err="1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Курганинский</a:t>
                      </a:r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err="1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Лабинский</a:t>
                      </a:r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Мостовский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8" name="Таблица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182290"/>
              </p:ext>
            </p:extLst>
          </p:nvPr>
        </p:nvGraphicFramePr>
        <p:xfrm>
          <a:off x="4935777" y="1347614"/>
          <a:ext cx="3168352" cy="272401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68352"/>
              </a:tblGrid>
              <a:tr h="448808">
                <a:tc>
                  <a:txBody>
                    <a:bodyPr/>
                    <a:lstStyle/>
                    <a:p>
                      <a:r>
                        <a:rPr lang="ru-RU" b="1" dirty="0" err="1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Староминский</a:t>
                      </a:r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Тбилисский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Темрюкский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Тихорецкий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Туапсинский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  <a:tr h="455041">
                <a:tc>
                  <a:txBody>
                    <a:bodyPr/>
                    <a:lstStyle/>
                    <a:p>
                      <a:r>
                        <a:rPr lang="ru-RU" b="1" dirty="0" err="1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Щербиновский</a:t>
                      </a:r>
                      <a:r>
                        <a:rPr lang="ru-RU" b="1" dirty="0" smtClean="0">
                          <a:solidFill>
                            <a:schemeClr val="tx1"/>
                          </a:solidFill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  <a:endParaRPr lang="ru-RU" b="1" dirty="0">
                        <a:solidFill>
                          <a:schemeClr val="tx1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alpha val="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76372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683568" y="303610"/>
            <a:ext cx="7830412" cy="29408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white"/>
              </a:solidFill>
            </a:endParaRPr>
          </a:p>
        </p:txBody>
      </p:sp>
      <p:sp>
        <p:nvSpPr>
          <p:cNvPr id="31" name="Shape 34"/>
          <p:cNvSpPr>
            <a:spLocks noChangeArrowheads="1"/>
          </p:cNvSpPr>
          <p:nvPr/>
        </p:nvSpPr>
        <p:spPr bwMode="auto">
          <a:xfrm>
            <a:off x="323528" y="-5953"/>
            <a:ext cx="8568952" cy="471488"/>
          </a:xfrm>
          <a:prstGeom prst="rect">
            <a:avLst/>
          </a:prstGeom>
          <a:solidFill>
            <a:schemeClr val="tx2"/>
          </a:solidFill>
          <a:ln w="19050">
            <a:noFill/>
            <a:round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1425" tIns="91425" rIns="91425" bIns="91425" anchor="ctr"/>
          <a:lstStyle/>
          <a:p>
            <a:pPr algn="ctr">
              <a:defRPr/>
            </a:pPr>
            <a:r>
              <a:rPr lang="ru-RU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Показатель доступности на 2017 год – </a:t>
            </a:r>
            <a:r>
              <a:rPr lang="ru-RU" sz="2800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17</a:t>
            </a:r>
            <a:r>
              <a:rPr lang="ru-RU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%</a:t>
            </a:r>
            <a:endParaRPr lang="ru-RU" b="1" dirty="0">
              <a:solidFill>
                <a:prstClr val="white"/>
              </a:solidFill>
              <a:latin typeface="Arial" pitchFamily="34" charset="0"/>
              <a:cs typeface="Arial" panose="020B0604020202020204" pitchFamily="34" charset="0"/>
            </a:endParaRPr>
          </a:p>
        </p:txBody>
      </p:sp>
      <p:sp>
        <p:nvSpPr>
          <p:cNvPr id="32" name="Нашивка 31"/>
          <p:cNvSpPr/>
          <p:nvPr/>
        </p:nvSpPr>
        <p:spPr>
          <a:xfrm>
            <a:off x="8092500" y="1"/>
            <a:ext cx="421481" cy="471488"/>
          </a:xfrm>
          <a:prstGeom prst="chevr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33" name="Нашивка 32"/>
          <p:cNvSpPr/>
          <p:nvPr/>
        </p:nvSpPr>
        <p:spPr>
          <a:xfrm>
            <a:off x="7690009" y="0"/>
            <a:ext cx="421481" cy="471488"/>
          </a:xfrm>
          <a:prstGeom prst="chevron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51931679"/>
              </p:ext>
            </p:extLst>
          </p:nvPr>
        </p:nvGraphicFramePr>
        <p:xfrm>
          <a:off x="755576" y="843558"/>
          <a:ext cx="3528391" cy="3879092"/>
        </p:xfrm>
        <a:graphic>
          <a:graphicData uri="http://schemas.openxmlformats.org/drawingml/2006/table">
            <a:tbl>
              <a:tblPr/>
              <a:tblGrid>
                <a:gridCol w="289365"/>
                <a:gridCol w="1839629"/>
                <a:gridCol w="1399397"/>
              </a:tblGrid>
              <a:tr h="288032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№</a:t>
                      </a:r>
                    </a:p>
                  </a:txBody>
                  <a:tcPr marL="4955" marR="4955" marT="495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Муниципальное образование</a:t>
                      </a:r>
                    </a:p>
                  </a:txBody>
                  <a:tcPr marL="4955" marR="4955" marT="495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Количество </a:t>
                      </a:r>
                    </a:p>
                    <a:p>
                      <a:pPr algn="ctr" fontAlgn="ctr"/>
                      <a:r>
                        <a:rPr lang="ru-RU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детских садов</a:t>
                      </a:r>
                      <a:endParaRPr lang="ru-RU" sz="9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4955" marR="4955" marT="495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город Анапа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город Армавир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город Геленджик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город Горячий Ключ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город Краснодар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29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город Новороссийск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10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город Сочи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Абинский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9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Апшеронский район 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10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Белоглинский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11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Белореченский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12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Брюховецкий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13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Выселковский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14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Гулькевичский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15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Динской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16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Ейский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17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Кавказский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18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Калининский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19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Каневской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Кореновский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21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Красноармейский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323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22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Крыловский район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</a:p>
                  </a:txBody>
                  <a:tcPr marL="4955" marR="4955" marT="495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0970161"/>
              </p:ext>
            </p:extLst>
          </p:nvPr>
        </p:nvGraphicFramePr>
        <p:xfrm>
          <a:off x="5121224" y="843558"/>
          <a:ext cx="3182016" cy="3888427"/>
        </p:xfrm>
        <a:graphic>
          <a:graphicData uri="http://schemas.openxmlformats.org/drawingml/2006/table">
            <a:tbl>
              <a:tblPr/>
              <a:tblGrid>
                <a:gridCol w="286423"/>
                <a:gridCol w="1743465"/>
                <a:gridCol w="1152128"/>
              </a:tblGrid>
              <a:tr h="303087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№</a:t>
                      </a:r>
                    </a:p>
                  </a:txBody>
                  <a:tcPr marL="4794" marR="4794" marT="479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Муниципальное образование</a:t>
                      </a:r>
                    </a:p>
                  </a:txBody>
                  <a:tcPr marL="4794" marR="4794" marT="479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Количество </a:t>
                      </a:r>
                      <a:endParaRPr lang="ru-RU" sz="900" b="0" i="0" u="none" strike="noStrike" dirty="0" smtClean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  <a:p>
                      <a:pPr algn="ctr" fontAlgn="ctr"/>
                      <a:r>
                        <a:rPr lang="ru-RU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детских садов</a:t>
                      </a:r>
                      <a:endParaRPr lang="ru-RU" sz="9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4794" marR="4794" marT="4794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23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Крымский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24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Курганинский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25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Кущевский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26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Лабинский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27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Ленинградский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28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Мостовский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29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Новокубанский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30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Новопокровский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31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Отрадненский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32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Павловский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33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Приморско-Ахтар.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34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Северский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35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Славянский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36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Староминский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37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Тбилисский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38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Темрюкский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9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39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Тимашевский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40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Тихорецкий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41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Туапсинский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42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Успенский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43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Усть-Лабинский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970">
                <a:tc>
                  <a:txBody>
                    <a:bodyPr/>
                    <a:lstStyle/>
                    <a:p>
                      <a:pPr algn="r" fontAlgn="b"/>
                      <a:r>
                        <a:rPr lang="ru-RU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44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ru-RU" sz="9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Щербиновский</a:t>
                      </a:r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район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 marL="4794" marR="4794" marT="4794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125111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Прямоугольник 27"/>
          <p:cNvSpPr/>
          <p:nvPr/>
        </p:nvSpPr>
        <p:spPr>
          <a:xfrm>
            <a:off x="683568" y="303610"/>
            <a:ext cx="7830412" cy="29408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white"/>
              </a:solidFill>
            </a:endParaRPr>
          </a:p>
        </p:txBody>
      </p:sp>
      <p:sp>
        <p:nvSpPr>
          <p:cNvPr id="31" name="Shape 34"/>
          <p:cNvSpPr>
            <a:spLocks noChangeArrowheads="1"/>
          </p:cNvSpPr>
          <p:nvPr/>
        </p:nvSpPr>
        <p:spPr bwMode="auto">
          <a:xfrm>
            <a:off x="323528" y="-5953"/>
            <a:ext cx="8568952" cy="471488"/>
          </a:xfrm>
          <a:prstGeom prst="rect">
            <a:avLst/>
          </a:prstGeom>
          <a:solidFill>
            <a:schemeClr val="tx2"/>
          </a:solidFill>
          <a:ln w="19050">
            <a:noFill/>
            <a:round/>
            <a:headEnd/>
            <a:tailEnd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lIns="91425" tIns="91425" rIns="91425" bIns="91425" anchor="ctr"/>
          <a:lstStyle/>
          <a:p>
            <a:pPr algn="ctr">
              <a:defRPr/>
            </a:pPr>
            <a:r>
              <a:rPr lang="ru-RU" sz="2000" b="1" dirty="0" smtClean="0">
                <a:solidFill>
                  <a:prstClr val="white"/>
                </a:solidFill>
                <a:latin typeface="Arial" pitchFamily="34" charset="0"/>
                <a:cs typeface="Arial" panose="020B0604020202020204" pitchFamily="34" charset="0"/>
              </a:rPr>
              <a:t>Задача</a:t>
            </a:r>
            <a:endParaRPr lang="ru-RU" sz="2000" b="1" dirty="0">
              <a:solidFill>
                <a:prstClr val="white"/>
              </a:solidFill>
              <a:latin typeface="Arial" pitchFamily="34" charset="0"/>
              <a:cs typeface="Arial" panose="020B0604020202020204" pitchFamily="34" charset="0"/>
            </a:endParaRPr>
          </a:p>
        </p:txBody>
      </p:sp>
      <p:sp>
        <p:nvSpPr>
          <p:cNvPr id="32" name="Нашивка 31"/>
          <p:cNvSpPr/>
          <p:nvPr/>
        </p:nvSpPr>
        <p:spPr>
          <a:xfrm>
            <a:off x="8092500" y="1"/>
            <a:ext cx="421481" cy="471488"/>
          </a:xfrm>
          <a:prstGeom prst="chevron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33" name="Нашивка 32"/>
          <p:cNvSpPr/>
          <p:nvPr/>
        </p:nvSpPr>
        <p:spPr>
          <a:xfrm>
            <a:off x="7690009" y="0"/>
            <a:ext cx="421481" cy="471488"/>
          </a:xfrm>
          <a:prstGeom prst="chevron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solidFill>
                <a:prstClr val="black"/>
              </a:solidFill>
            </a:endParaRPr>
          </a:p>
        </p:txBody>
      </p:sp>
      <p:sp>
        <p:nvSpPr>
          <p:cNvPr id="2" name="Блок-схема: типовой процесс 1"/>
          <p:cNvSpPr/>
          <p:nvPr/>
        </p:nvSpPr>
        <p:spPr>
          <a:xfrm>
            <a:off x="1151866" y="1059582"/>
            <a:ext cx="6984776" cy="3600400"/>
          </a:xfrm>
          <a:prstGeom prst="flowChartPredefinedProcess">
            <a:avLst/>
          </a:prstGeom>
          <a:solidFill>
            <a:schemeClr val="accent1">
              <a:alpha val="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Активизировать работу по созданию универсальной </a:t>
            </a:r>
            <a:r>
              <a:rPr lang="ru-RU" dirty="0" err="1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безбарьерной</a:t>
            </a:r>
            <a:r>
              <a:rPr lang="ru-RU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 среды </a:t>
            </a:r>
            <a:br>
              <a:rPr lang="ru-RU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</a:br>
            <a:r>
              <a:rPr lang="ru-RU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для инклюзивного образования </a:t>
            </a:r>
          </a:p>
          <a:p>
            <a:pPr algn="ctr"/>
            <a:r>
              <a:rPr lang="ru-RU" dirty="0" smtClean="0">
                <a:solidFill>
                  <a:srgbClr val="002060"/>
                </a:solidFill>
                <a:latin typeface="Arial" pitchFamily="34" charset="0"/>
                <a:cs typeface="Arial" pitchFamily="34" charset="0"/>
              </a:rPr>
              <a:t>детей-инвалидов в целях выполнения целевого показателя на 2017 год</a:t>
            </a:r>
            <a:endParaRPr lang="ru-RU" dirty="0">
              <a:solidFill>
                <a:srgbClr val="002060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08138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271</TotalTime>
  <Words>617</Words>
  <Application>Microsoft Office PowerPoint</Application>
  <PresentationFormat>Экран (16:9)</PresentationFormat>
  <Paragraphs>333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1_Тема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Светлана Поминчук</dc:creator>
  <cp:lastModifiedBy>Светлана Поминчук</cp:lastModifiedBy>
  <cp:revision>22</cp:revision>
  <dcterms:created xsi:type="dcterms:W3CDTF">2017-01-31T13:54:46Z</dcterms:created>
  <dcterms:modified xsi:type="dcterms:W3CDTF">2017-02-01T14:33:56Z</dcterms:modified>
</cp:coreProperties>
</file>

<file path=docProps/thumbnail.jpeg>
</file>